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9" r:id="rId3"/>
    <p:sldId id="263" r:id="rId4"/>
    <p:sldId id="265" r:id="rId5"/>
    <p:sldId id="266" r:id="rId6"/>
    <p:sldId id="387" r:id="rId7"/>
    <p:sldId id="388" r:id="rId8"/>
    <p:sldId id="267" r:id="rId9"/>
    <p:sldId id="389" r:id="rId10"/>
    <p:sldId id="390" r:id="rId11"/>
    <p:sldId id="391" r:id="rId12"/>
    <p:sldId id="392" r:id="rId13"/>
    <p:sldId id="268" r:id="rId14"/>
    <p:sldId id="393" r:id="rId15"/>
    <p:sldId id="399" r:id="rId16"/>
    <p:sldId id="398" r:id="rId17"/>
    <p:sldId id="395" r:id="rId18"/>
    <p:sldId id="269" r:id="rId19"/>
    <p:sldId id="394" r:id="rId20"/>
    <p:sldId id="410" r:id="rId21"/>
    <p:sldId id="400" r:id="rId22"/>
    <p:sldId id="401" r:id="rId23"/>
    <p:sldId id="402" r:id="rId24"/>
    <p:sldId id="403" r:id="rId25"/>
    <p:sldId id="404" r:id="rId26"/>
    <p:sldId id="405" r:id="rId27"/>
    <p:sldId id="406" r:id="rId28"/>
    <p:sldId id="407" r:id="rId29"/>
    <p:sldId id="409" r:id="rId30"/>
    <p:sldId id="271" r:id="rId31"/>
    <p:sldId id="3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E37B"/>
    <a:srgbClr val="080A1F"/>
    <a:srgbClr val="46EC27"/>
    <a:srgbClr val="B2F514"/>
    <a:srgbClr val="FFC000"/>
    <a:srgbClr val="FFE8ED"/>
    <a:srgbClr val="FFCEDA"/>
    <a:srgbClr val="5B9BD5"/>
    <a:srgbClr val="4ADCD2"/>
    <a:srgbClr val="0BAE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94660"/>
  </p:normalViewPr>
  <p:slideViewPr>
    <p:cSldViewPr snapToGrid="0">
      <p:cViewPr varScale="1">
        <p:scale>
          <a:sx n="78" d="100"/>
          <a:sy n="78" d="100"/>
        </p:scale>
        <p:origin x="101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4T14:53:59.520"/>
    </inkml:context>
    <inkml:brush xml:id="br0">
      <inkml:brushProperty name="width" value="0.1" units="cm"/>
      <inkml:brushProperty name="height" value="0.1" units="cm"/>
      <inkml:brushProperty name="color" value="#FF0000"/>
    </inkml:brush>
  </inkml:definitions>
  <inkml:trace contextRef="#ctx0" brushRef="#br0">0 1 24413,'3012'1112'0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4T14:53:59.521"/>
    </inkml:context>
    <inkml:brush xml:id="br0">
      <inkml:brushProperty name="width" value="0.1" units="cm"/>
      <inkml:brushProperty name="height" value="0.1" units="cm"/>
      <inkml:brushProperty name="color" value="#FF0000"/>
    </inkml:brush>
  </inkml:definitions>
  <inkml:trace contextRef="#ctx0" brushRef="#br0">0 1085 24542,'3028'-1085'0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74D7F1-220A-4736-A895-69BB409EEEAC}" type="datetimeFigureOut">
              <a:rPr lang="en-US" smtClean="0"/>
              <a:t>9/6/2025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E9B1D-CC17-4E5D-83C4-1205CED13B55}" type="slidenum">
              <a:rPr lang="en-US" smtClean="0"/>
              <a:t>‹#›</a:t>
            </a:fld>
            <a:endParaRPr lang="en-US"/>
          </a:p>
        </p:txBody>
      </p:sp>
    </p:spTree>
    <p:extLst>
      <p:ext uri="{BB962C8B-B14F-4D97-AF65-F5344CB8AC3E}">
        <p14:creationId xmlns:p14="http://schemas.microsoft.com/office/powerpoint/2010/main" val="1759560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9303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1D187-0D0E-6ADA-5BCF-62A029B192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0B3AC3-27F5-4FD9-B09B-06409AF252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9D9B8E-EF69-125C-E4DA-5EA805130F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2A7148-E94E-6557-B10D-299DFC5611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001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4B6BF-BFDA-34B0-4228-B9BCECF7CF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F698A6-2385-C239-C2C4-A0D7ED22B6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CDD532-5CCE-FAAE-E034-23976FCCEA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57758E-8A57-1356-DB83-29A19F0675E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874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8E844-8964-957E-F68F-BCF9A5F8DF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2ECAF-8C4B-AE15-35DB-0A0966C8C1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8CB22C-D26F-8FEE-1893-D83FDAA362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1F277A-566E-C655-299E-7AAEF019F4F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702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277DF-F911-DC92-D6B7-7F0BB673E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71A0C5-B608-693C-D229-C97E44535B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D74710-F3AD-88F4-F039-8CCD1BEDBC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69F83F-81E9-8156-9196-7B705858CB3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070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14EC2-329D-E47E-4E3F-1EEB3B597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7C088C-FE2F-B077-323E-88BC05587D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FF2136-09ED-B6BC-BFAA-CA3E3D9FF4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A377DD-4DC3-DC68-C2BA-E45AC06808F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35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CBD19-7296-7664-D864-D37A5D6355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D23CA-F2FB-246E-BA8E-C2B7233A1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32DEAF-AEBC-FBDF-E7A0-C438F35DDA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6DE58D-64D8-58D2-B6E3-A68AA32CF53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7574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8512D-0E8F-C717-69D3-56C9C746A3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9EC1E3-4AA6-018D-AB24-CA438220E7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287147-12D0-DDB4-04CC-7E69F39CD2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83687E-A262-EB7F-0EA8-D270699786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772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3F776-C2D9-53FD-CAE4-830B774715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D701A2-0960-498F-48C4-ABCD799E52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6F78F2-8727-363B-6E50-A83FFDC39B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551F24-44AD-BB3B-A0AF-5AD3C68FED5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5214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A2623-087F-FFAA-0F77-27C392892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7C3DB8-0227-E594-73F4-8589C2F19E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6B2C2D-63D1-F518-49CE-2710590F45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79687D-6073-BCA8-CC04-E6FE8E4BFC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1866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ABBC7-15AB-0F54-4990-99DB163454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056E7-A910-8E94-7F0E-04E7849710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80BF51-11EF-69B7-669A-DA76D81190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F5184C-B135-B519-2725-29AB04F3AD3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2520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75475-7B9D-0956-3E91-21F5B2D07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70ABCB-8053-9917-E09E-5672BF6727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DA5C01-B4F4-6A75-7CF3-AF739642FF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417F5B-05B6-43B2-8D93-F72C14CBD0C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2815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7B3EE-2EB5-36BF-6BFD-CE1E2E9C4C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D6AF07-8139-F86F-981C-2BA85F5CD5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93EE3-74EB-B07E-EDB5-307099A3C4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A51A4A-BA5E-E20A-D2FD-068C45F8BB6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8750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42274-8E4F-0BDC-CAA3-75C9C4B138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863FDE-05EB-9D80-0A06-C70EE90EF5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55067F-B880-DE07-8D0A-75309F1F74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64C958-C889-C351-BA3F-7E4FB3B5B50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18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4D3CF-A59F-4712-A2A7-33293EF17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015AC-0268-B1C0-05FA-E869CE3155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C0FD74-0FAA-DCE6-C855-04EF7E46E3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C6B15C-11CB-CA83-DADB-9CA214E9340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2897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891BC-D229-86D6-EEF3-2DCABC85B6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67D836-57CD-FF50-62F3-E4708C55E1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969F96-B250-D3D4-090E-97F733F87E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3A00B1-CF60-D6C7-D34E-C48D24CBB1D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287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9080D-C8B9-4481-4A71-A49854FAD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4E921-6DFB-A86F-2DC3-8C3D520225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285096-0D92-64FA-47E0-71C2C73D4A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D8A25C-A3DA-239B-3F9A-CCDBEA0A8C8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494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140F3-38F0-66E6-659A-F5438DF76C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22A53-E83A-B511-6BB1-BD9AC98AF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86A097-397F-C375-3030-45D06CAA60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6D4397-C225-0F68-8A6B-4F2D77D255A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3241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CA8AE-0D82-3F2F-B659-B6BA84BA1A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71786F-D2CA-5892-9754-EA61CB63C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446ADE-191D-65E2-AEDA-BE93B2DBEA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4EDB29-C180-5E3C-7ED1-B7C9A0B0B2C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398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3D593-977A-160A-589F-59F531C902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51DEF3-EA53-16EE-CA9D-FED6C79F9D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C9213-6DF8-41E1-5F3E-217D8A2A67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227C02-B78B-90E1-E59B-D8D1DDFE6C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2364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00C1A-BC46-2ABD-63F1-EAE7D67D9D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F80E56-892A-7D81-EDF5-942D372C7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582F16-7E34-5E83-C141-5EEB5821FB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569B05-2ED1-412A-3637-B925EBF4460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771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3C985-B1EF-8009-B342-01FD46EF30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E78E0A-179E-FA8A-1AEF-267DB64313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ED6067-50CA-0F2C-931C-61A3BBE392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FC1942-CB32-6E67-A235-AC80A1081D1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301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FACA7-6122-8132-67A8-79BA0908D1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670AD3-0FDC-936F-5111-B3A68BEBA5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A5AA12-A904-B5B0-DC05-7AC1F0AA45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1FDE42-0F7C-93D6-B28E-16AE54ED3A2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6019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02015-A673-BC85-3140-9A4CDD2999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8B8A57-79D5-6713-A0E9-D5BB96FEEE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2CFD2-22AF-4929-11A3-9AD13D39F8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C3F6F4-BFA0-8947-7F4C-76BFED82194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1956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C4D81-5218-9113-250A-7FA9E73603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8DFA7-4388-109E-DC8B-80865DDE6D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E104EF-A64C-C3B6-D10B-FF58965157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E750F1-64DB-CCA2-87FE-48C11EB253C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130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F9767-3866-F0E1-83C2-32F843BA11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55B6C0-1161-BDDE-A147-624D0CC845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05786A-9ED6-5C1D-FB36-36ECCAB407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C129E5-0C73-55E6-2C42-A5E2FB5CBFB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709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28B21-472B-7CEF-D427-73E1D5A05E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0D70EF-72CF-B82D-7478-83C119DC71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530240-525D-23B3-116F-F0990C1759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647D01-FDA8-27AA-0B40-CAC51AA6F16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199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D827A-ECE1-D64C-DFF5-10F918A5C0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B56003-3FC7-F581-6AC9-581C716FDD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16ECAE-1180-15A4-30C6-33C5614E4F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E7AFE6-2722-10E5-EEC9-0EB3E02F4B1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5012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D8357-6D3E-61FB-3BE3-CB7D2E12A4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69FA23-2EAA-85CC-E527-27552A41C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9A27BA-1658-E2B6-42AA-324C5C2703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52F820-FD36-1D41-CBDA-633011F3A1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6FD285-43EF-4E7B-BCF6-C7D2AB0754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942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CDD0B-5506-2153-2239-A9872A004D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D01C0E-E327-0B96-4904-1D3FC05F6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38D9E6-7933-1EFE-BE1E-6E1944D5A07E}"/>
              </a:ext>
            </a:extLst>
          </p:cNvPr>
          <p:cNvSpPr>
            <a:spLocks noGrp="1"/>
          </p:cNvSpPr>
          <p:nvPr>
            <p:ph type="dt" sz="half" idx="10"/>
          </p:nvPr>
        </p:nvSpPr>
        <p:spPr/>
        <p:txBody>
          <a:bodyPr/>
          <a:lstStyle/>
          <a:p>
            <a:fld id="{D1032E34-077A-4F9B-9441-C04798EFFB37}" type="datetimeFigureOut">
              <a:rPr lang="en-US" smtClean="0"/>
              <a:t>9/6/2025</a:t>
            </a:fld>
            <a:endParaRPr lang="en-US"/>
          </a:p>
        </p:txBody>
      </p:sp>
      <p:sp>
        <p:nvSpPr>
          <p:cNvPr id="5" name="Footer Placeholder 4">
            <a:extLst>
              <a:ext uri="{FF2B5EF4-FFF2-40B4-BE49-F238E27FC236}">
                <a16:creationId xmlns:a16="http://schemas.microsoft.com/office/drawing/2014/main" id="{D326DC18-5CE8-C030-2C32-43452F4921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D9DE26-1EF5-93F9-6221-7B6BB7DDE4C5}"/>
              </a:ext>
            </a:extLst>
          </p:cNvPr>
          <p:cNvSpPr>
            <a:spLocks noGrp="1"/>
          </p:cNvSpPr>
          <p:nvPr>
            <p:ph type="sldNum" sz="quarter" idx="12"/>
          </p:nvPr>
        </p:nvSpPr>
        <p:spPr/>
        <p:txBody>
          <a:bodyPr/>
          <a:lstStyle/>
          <a:p>
            <a:fld id="{30276529-21B5-4AA7-9C83-DEE8F7AC8082}" type="slidenum">
              <a:rPr lang="en-US" smtClean="0"/>
              <a:t>‹#›</a:t>
            </a:fld>
            <a:endParaRPr lang="en-US"/>
          </a:p>
        </p:txBody>
      </p:sp>
    </p:spTree>
    <p:extLst>
      <p:ext uri="{BB962C8B-B14F-4D97-AF65-F5344CB8AC3E}">
        <p14:creationId xmlns:p14="http://schemas.microsoft.com/office/powerpoint/2010/main" val="3109038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F842-271E-10EF-3638-F2EE6F8718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8380CE-DE32-87D0-3E05-69379D7103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0001F-1E08-B11C-B123-6C6FB0D7DADF}"/>
              </a:ext>
            </a:extLst>
          </p:cNvPr>
          <p:cNvSpPr>
            <a:spLocks noGrp="1"/>
          </p:cNvSpPr>
          <p:nvPr>
            <p:ph type="dt" sz="half" idx="10"/>
          </p:nvPr>
        </p:nvSpPr>
        <p:spPr/>
        <p:txBody>
          <a:bodyPr/>
          <a:lstStyle/>
          <a:p>
            <a:fld id="{D1032E34-077A-4F9B-9441-C04798EFFB37}" type="datetimeFigureOut">
              <a:rPr lang="en-US" smtClean="0"/>
              <a:t>9/6/2025</a:t>
            </a:fld>
            <a:endParaRPr lang="en-US"/>
          </a:p>
        </p:txBody>
      </p:sp>
      <p:sp>
        <p:nvSpPr>
          <p:cNvPr id="5" name="Footer Placeholder 4">
            <a:extLst>
              <a:ext uri="{FF2B5EF4-FFF2-40B4-BE49-F238E27FC236}">
                <a16:creationId xmlns:a16="http://schemas.microsoft.com/office/drawing/2014/main" id="{5A4BEB45-71AF-B8FA-9948-19DF764EB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58EEEC-4056-1409-1575-D3F65E7EC66A}"/>
              </a:ext>
            </a:extLst>
          </p:cNvPr>
          <p:cNvSpPr>
            <a:spLocks noGrp="1"/>
          </p:cNvSpPr>
          <p:nvPr>
            <p:ph type="sldNum" sz="quarter" idx="12"/>
          </p:nvPr>
        </p:nvSpPr>
        <p:spPr/>
        <p:txBody>
          <a:bodyPr/>
          <a:lstStyle/>
          <a:p>
            <a:fld id="{30276529-21B5-4AA7-9C83-DEE8F7AC8082}" type="slidenum">
              <a:rPr lang="en-US" smtClean="0"/>
              <a:t>‹#›</a:t>
            </a:fld>
            <a:endParaRPr lang="en-US"/>
          </a:p>
        </p:txBody>
      </p:sp>
    </p:spTree>
    <p:extLst>
      <p:ext uri="{BB962C8B-B14F-4D97-AF65-F5344CB8AC3E}">
        <p14:creationId xmlns:p14="http://schemas.microsoft.com/office/powerpoint/2010/main" val="96542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B3378-41F9-413D-1C83-862BDE7310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2A0078-8B7E-9EFF-5B26-A40D5B830B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B9CF5D-996D-D951-76B7-9A3CDF54D57E}"/>
              </a:ext>
            </a:extLst>
          </p:cNvPr>
          <p:cNvSpPr>
            <a:spLocks noGrp="1"/>
          </p:cNvSpPr>
          <p:nvPr>
            <p:ph type="dt" sz="half" idx="10"/>
          </p:nvPr>
        </p:nvSpPr>
        <p:spPr/>
        <p:txBody>
          <a:bodyPr/>
          <a:lstStyle/>
          <a:p>
            <a:fld id="{D1032E34-077A-4F9B-9441-C04798EFFB37}" type="datetimeFigureOut">
              <a:rPr lang="en-US" smtClean="0"/>
              <a:t>9/6/2025</a:t>
            </a:fld>
            <a:endParaRPr lang="en-US"/>
          </a:p>
        </p:txBody>
      </p:sp>
      <p:sp>
        <p:nvSpPr>
          <p:cNvPr id="5" name="Footer Placeholder 4">
            <a:extLst>
              <a:ext uri="{FF2B5EF4-FFF2-40B4-BE49-F238E27FC236}">
                <a16:creationId xmlns:a16="http://schemas.microsoft.com/office/drawing/2014/main" id="{181EF019-975A-8C1C-3736-AFF37BC5C4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2CDE22-B395-0C58-1CC2-05951A9EE703}"/>
              </a:ext>
            </a:extLst>
          </p:cNvPr>
          <p:cNvSpPr>
            <a:spLocks noGrp="1"/>
          </p:cNvSpPr>
          <p:nvPr>
            <p:ph type="sldNum" sz="quarter" idx="12"/>
          </p:nvPr>
        </p:nvSpPr>
        <p:spPr/>
        <p:txBody>
          <a:bodyPr/>
          <a:lstStyle/>
          <a:p>
            <a:fld id="{30276529-21B5-4AA7-9C83-DEE8F7AC8082}" type="slidenum">
              <a:rPr lang="en-US" smtClean="0"/>
              <a:t>‹#›</a:t>
            </a:fld>
            <a:endParaRPr lang="en-US"/>
          </a:p>
        </p:txBody>
      </p:sp>
    </p:spTree>
    <p:extLst>
      <p:ext uri="{BB962C8B-B14F-4D97-AF65-F5344CB8AC3E}">
        <p14:creationId xmlns:p14="http://schemas.microsoft.com/office/powerpoint/2010/main" val="1637934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BF03B-6F69-26EC-8B36-2B5079BF65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E8A57D-0179-8A20-C0BA-AE3CE6DDC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5737E-5A92-1DB3-9B6D-F4919877AA7A}"/>
              </a:ext>
            </a:extLst>
          </p:cNvPr>
          <p:cNvSpPr>
            <a:spLocks noGrp="1"/>
          </p:cNvSpPr>
          <p:nvPr>
            <p:ph type="dt" sz="half" idx="10"/>
          </p:nvPr>
        </p:nvSpPr>
        <p:spPr/>
        <p:txBody>
          <a:bodyPr/>
          <a:lstStyle/>
          <a:p>
            <a:fld id="{D1032E34-077A-4F9B-9441-C04798EFFB37}" type="datetimeFigureOut">
              <a:rPr lang="en-US" smtClean="0"/>
              <a:t>9/6/2025</a:t>
            </a:fld>
            <a:endParaRPr lang="en-US"/>
          </a:p>
        </p:txBody>
      </p:sp>
      <p:sp>
        <p:nvSpPr>
          <p:cNvPr id="5" name="Footer Placeholder 4">
            <a:extLst>
              <a:ext uri="{FF2B5EF4-FFF2-40B4-BE49-F238E27FC236}">
                <a16:creationId xmlns:a16="http://schemas.microsoft.com/office/drawing/2014/main" id="{76EA674E-070B-F2C5-76A0-5FD93596A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E4789-7376-619D-679F-E7D7A42DEE06}"/>
              </a:ext>
            </a:extLst>
          </p:cNvPr>
          <p:cNvSpPr>
            <a:spLocks noGrp="1"/>
          </p:cNvSpPr>
          <p:nvPr>
            <p:ph type="sldNum" sz="quarter" idx="12"/>
          </p:nvPr>
        </p:nvSpPr>
        <p:spPr/>
        <p:txBody>
          <a:bodyPr/>
          <a:lstStyle/>
          <a:p>
            <a:fld id="{30276529-21B5-4AA7-9C83-DEE8F7AC8082}" type="slidenum">
              <a:rPr lang="en-US" smtClean="0"/>
              <a:t>‹#›</a:t>
            </a:fld>
            <a:endParaRPr lang="en-US"/>
          </a:p>
        </p:txBody>
      </p:sp>
    </p:spTree>
    <p:extLst>
      <p:ext uri="{BB962C8B-B14F-4D97-AF65-F5344CB8AC3E}">
        <p14:creationId xmlns:p14="http://schemas.microsoft.com/office/powerpoint/2010/main" val="1848558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3FBA-00A8-0AF4-0511-35675E025B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7529AE-43A0-4AC7-9649-7BFF53E7C9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7E72D2-3010-DBD4-CDB7-A09695C23137}"/>
              </a:ext>
            </a:extLst>
          </p:cNvPr>
          <p:cNvSpPr>
            <a:spLocks noGrp="1"/>
          </p:cNvSpPr>
          <p:nvPr>
            <p:ph type="dt" sz="half" idx="10"/>
          </p:nvPr>
        </p:nvSpPr>
        <p:spPr/>
        <p:txBody>
          <a:bodyPr/>
          <a:lstStyle/>
          <a:p>
            <a:fld id="{D1032E34-077A-4F9B-9441-C04798EFFB37}" type="datetimeFigureOut">
              <a:rPr lang="en-US" smtClean="0"/>
              <a:t>9/6/2025</a:t>
            </a:fld>
            <a:endParaRPr lang="en-US"/>
          </a:p>
        </p:txBody>
      </p:sp>
      <p:sp>
        <p:nvSpPr>
          <p:cNvPr id="5" name="Footer Placeholder 4">
            <a:extLst>
              <a:ext uri="{FF2B5EF4-FFF2-40B4-BE49-F238E27FC236}">
                <a16:creationId xmlns:a16="http://schemas.microsoft.com/office/drawing/2014/main" id="{BDEA2366-DA80-005A-4708-CAD672FCAF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ADD52-1693-5DE4-6E91-4607C0B9BF47}"/>
              </a:ext>
            </a:extLst>
          </p:cNvPr>
          <p:cNvSpPr>
            <a:spLocks noGrp="1"/>
          </p:cNvSpPr>
          <p:nvPr>
            <p:ph type="sldNum" sz="quarter" idx="12"/>
          </p:nvPr>
        </p:nvSpPr>
        <p:spPr/>
        <p:txBody>
          <a:bodyPr/>
          <a:lstStyle/>
          <a:p>
            <a:fld id="{30276529-21B5-4AA7-9C83-DEE8F7AC8082}" type="slidenum">
              <a:rPr lang="en-US" smtClean="0"/>
              <a:t>‹#›</a:t>
            </a:fld>
            <a:endParaRPr lang="en-US"/>
          </a:p>
        </p:txBody>
      </p:sp>
    </p:spTree>
    <p:extLst>
      <p:ext uri="{BB962C8B-B14F-4D97-AF65-F5344CB8AC3E}">
        <p14:creationId xmlns:p14="http://schemas.microsoft.com/office/powerpoint/2010/main" val="1759611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9BCC7-288D-6788-295F-2217093303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5E9853-C66A-332D-6BD3-7C4DABDD2D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8A2D1D-AB92-FF8B-85B3-DBF21287DD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A3B2D4-D5BB-700B-8EF0-B8C51829276E}"/>
              </a:ext>
            </a:extLst>
          </p:cNvPr>
          <p:cNvSpPr>
            <a:spLocks noGrp="1"/>
          </p:cNvSpPr>
          <p:nvPr>
            <p:ph type="dt" sz="half" idx="10"/>
          </p:nvPr>
        </p:nvSpPr>
        <p:spPr/>
        <p:txBody>
          <a:bodyPr/>
          <a:lstStyle/>
          <a:p>
            <a:fld id="{D1032E34-077A-4F9B-9441-C04798EFFB37}" type="datetimeFigureOut">
              <a:rPr lang="en-US" smtClean="0"/>
              <a:t>9/6/2025</a:t>
            </a:fld>
            <a:endParaRPr lang="en-US"/>
          </a:p>
        </p:txBody>
      </p:sp>
      <p:sp>
        <p:nvSpPr>
          <p:cNvPr id="6" name="Footer Placeholder 5">
            <a:extLst>
              <a:ext uri="{FF2B5EF4-FFF2-40B4-BE49-F238E27FC236}">
                <a16:creationId xmlns:a16="http://schemas.microsoft.com/office/drawing/2014/main" id="{DE5D8BBD-334A-55E4-9C2A-AD4DFA65AB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251F6D-EC75-23B3-1F64-98F24A7D7D3D}"/>
              </a:ext>
            </a:extLst>
          </p:cNvPr>
          <p:cNvSpPr>
            <a:spLocks noGrp="1"/>
          </p:cNvSpPr>
          <p:nvPr>
            <p:ph type="sldNum" sz="quarter" idx="12"/>
          </p:nvPr>
        </p:nvSpPr>
        <p:spPr/>
        <p:txBody>
          <a:bodyPr/>
          <a:lstStyle/>
          <a:p>
            <a:fld id="{30276529-21B5-4AA7-9C83-DEE8F7AC8082}" type="slidenum">
              <a:rPr lang="en-US" smtClean="0"/>
              <a:t>‹#›</a:t>
            </a:fld>
            <a:endParaRPr lang="en-US"/>
          </a:p>
        </p:txBody>
      </p:sp>
    </p:spTree>
    <p:extLst>
      <p:ext uri="{BB962C8B-B14F-4D97-AF65-F5344CB8AC3E}">
        <p14:creationId xmlns:p14="http://schemas.microsoft.com/office/powerpoint/2010/main" val="2490876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4F784-E1F7-48A2-0626-2FA619D5DF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1A3195-B290-957D-84C7-94E3BB4EF1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7F88BA-24A0-00AB-9235-22BB941995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99DDEE-5649-5258-73F9-54F73C3D50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4BA8FC-4DEC-20F3-888A-3C187CBC7B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1183D5-C47C-7CAA-9A57-800CABFD3B6F}"/>
              </a:ext>
            </a:extLst>
          </p:cNvPr>
          <p:cNvSpPr>
            <a:spLocks noGrp="1"/>
          </p:cNvSpPr>
          <p:nvPr>
            <p:ph type="dt" sz="half" idx="10"/>
          </p:nvPr>
        </p:nvSpPr>
        <p:spPr/>
        <p:txBody>
          <a:bodyPr/>
          <a:lstStyle/>
          <a:p>
            <a:fld id="{D1032E34-077A-4F9B-9441-C04798EFFB37}" type="datetimeFigureOut">
              <a:rPr lang="en-US" smtClean="0"/>
              <a:t>9/6/2025</a:t>
            </a:fld>
            <a:endParaRPr lang="en-US"/>
          </a:p>
        </p:txBody>
      </p:sp>
      <p:sp>
        <p:nvSpPr>
          <p:cNvPr id="8" name="Footer Placeholder 7">
            <a:extLst>
              <a:ext uri="{FF2B5EF4-FFF2-40B4-BE49-F238E27FC236}">
                <a16:creationId xmlns:a16="http://schemas.microsoft.com/office/drawing/2014/main" id="{C93D7C09-C9C9-9C75-63C9-B21DD29D6D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F6C49C-AC9D-FA3B-4DC9-FDB57F4F6810}"/>
              </a:ext>
            </a:extLst>
          </p:cNvPr>
          <p:cNvSpPr>
            <a:spLocks noGrp="1"/>
          </p:cNvSpPr>
          <p:nvPr>
            <p:ph type="sldNum" sz="quarter" idx="12"/>
          </p:nvPr>
        </p:nvSpPr>
        <p:spPr/>
        <p:txBody>
          <a:bodyPr/>
          <a:lstStyle/>
          <a:p>
            <a:fld id="{30276529-21B5-4AA7-9C83-DEE8F7AC8082}" type="slidenum">
              <a:rPr lang="en-US" smtClean="0"/>
              <a:t>‹#›</a:t>
            </a:fld>
            <a:endParaRPr lang="en-US"/>
          </a:p>
        </p:txBody>
      </p:sp>
    </p:spTree>
    <p:extLst>
      <p:ext uri="{BB962C8B-B14F-4D97-AF65-F5344CB8AC3E}">
        <p14:creationId xmlns:p14="http://schemas.microsoft.com/office/powerpoint/2010/main" val="3724529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252A8-5D9F-A736-8211-A72248EF28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E6EF90-1083-57D5-B648-EAA1838F0601}"/>
              </a:ext>
            </a:extLst>
          </p:cNvPr>
          <p:cNvSpPr>
            <a:spLocks noGrp="1"/>
          </p:cNvSpPr>
          <p:nvPr>
            <p:ph type="dt" sz="half" idx="10"/>
          </p:nvPr>
        </p:nvSpPr>
        <p:spPr/>
        <p:txBody>
          <a:bodyPr/>
          <a:lstStyle/>
          <a:p>
            <a:fld id="{D1032E34-077A-4F9B-9441-C04798EFFB37}" type="datetimeFigureOut">
              <a:rPr lang="en-US" smtClean="0"/>
              <a:t>9/6/2025</a:t>
            </a:fld>
            <a:endParaRPr lang="en-US"/>
          </a:p>
        </p:txBody>
      </p:sp>
      <p:sp>
        <p:nvSpPr>
          <p:cNvPr id="4" name="Footer Placeholder 3">
            <a:extLst>
              <a:ext uri="{FF2B5EF4-FFF2-40B4-BE49-F238E27FC236}">
                <a16:creationId xmlns:a16="http://schemas.microsoft.com/office/drawing/2014/main" id="{7F595031-0BFF-0238-50D2-C37D297F89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68041E-F615-32FA-A0A3-D3B96D3F5B1D}"/>
              </a:ext>
            </a:extLst>
          </p:cNvPr>
          <p:cNvSpPr>
            <a:spLocks noGrp="1"/>
          </p:cNvSpPr>
          <p:nvPr>
            <p:ph type="sldNum" sz="quarter" idx="12"/>
          </p:nvPr>
        </p:nvSpPr>
        <p:spPr/>
        <p:txBody>
          <a:bodyPr/>
          <a:lstStyle/>
          <a:p>
            <a:fld id="{30276529-21B5-4AA7-9C83-DEE8F7AC8082}" type="slidenum">
              <a:rPr lang="en-US" smtClean="0"/>
              <a:t>‹#›</a:t>
            </a:fld>
            <a:endParaRPr lang="en-US"/>
          </a:p>
        </p:txBody>
      </p:sp>
    </p:spTree>
    <p:extLst>
      <p:ext uri="{BB962C8B-B14F-4D97-AF65-F5344CB8AC3E}">
        <p14:creationId xmlns:p14="http://schemas.microsoft.com/office/powerpoint/2010/main" val="1751636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7F1D1D-A4ED-11EC-4CFE-E82701D53952}"/>
              </a:ext>
            </a:extLst>
          </p:cNvPr>
          <p:cNvSpPr>
            <a:spLocks noGrp="1"/>
          </p:cNvSpPr>
          <p:nvPr>
            <p:ph type="dt" sz="half" idx="10"/>
          </p:nvPr>
        </p:nvSpPr>
        <p:spPr/>
        <p:txBody>
          <a:bodyPr/>
          <a:lstStyle/>
          <a:p>
            <a:fld id="{D1032E34-077A-4F9B-9441-C04798EFFB37}" type="datetimeFigureOut">
              <a:rPr lang="en-US" smtClean="0"/>
              <a:t>9/6/2025</a:t>
            </a:fld>
            <a:endParaRPr lang="en-US"/>
          </a:p>
        </p:txBody>
      </p:sp>
      <p:sp>
        <p:nvSpPr>
          <p:cNvPr id="3" name="Footer Placeholder 2">
            <a:extLst>
              <a:ext uri="{FF2B5EF4-FFF2-40B4-BE49-F238E27FC236}">
                <a16:creationId xmlns:a16="http://schemas.microsoft.com/office/drawing/2014/main" id="{1469F56B-3F56-0ADF-379B-C880CBE858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E665F7-9979-3BAE-1F8B-B38B0062E3BF}"/>
              </a:ext>
            </a:extLst>
          </p:cNvPr>
          <p:cNvSpPr>
            <a:spLocks noGrp="1"/>
          </p:cNvSpPr>
          <p:nvPr>
            <p:ph type="sldNum" sz="quarter" idx="12"/>
          </p:nvPr>
        </p:nvSpPr>
        <p:spPr/>
        <p:txBody>
          <a:bodyPr/>
          <a:lstStyle/>
          <a:p>
            <a:fld id="{30276529-21B5-4AA7-9C83-DEE8F7AC8082}" type="slidenum">
              <a:rPr lang="en-US" smtClean="0"/>
              <a:t>‹#›</a:t>
            </a:fld>
            <a:endParaRPr lang="en-US"/>
          </a:p>
        </p:txBody>
      </p:sp>
    </p:spTree>
    <p:extLst>
      <p:ext uri="{BB962C8B-B14F-4D97-AF65-F5344CB8AC3E}">
        <p14:creationId xmlns:p14="http://schemas.microsoft.com/office/powerpoint/2010/main" val="1926793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E3FDC-2B4E-9C31-4978-CD1DF46BC5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492F2C-A943-FB43-D46A-7BF14563BE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A74085-1568-4B52-E537-788B669B6C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7EC4CA-8660-C44F-1407-083EFBDCB455}"/>
              </a:ext>
            </a:extLst>
          </p:cNvPr>
          <p:cNvSpPr>
            <a:spLocks noGrp="1"/>
          </p:cNvSpPr>
          <p:nvPr>
            <p:ph type="dt" sz="half" idx="10"/>
          </p:nvPr>
        </p:nvSpPr>
        <p:spPr/>
        <p:txBody>
          <a:bodyPr/>
          <a:lstStyle/>
          <a:p>
            <a:fld id="{D1032E34-077A-4F9B-9441-C04798EFFB37}" type="datetimeFigureOut">
              <a:rPr lang="en-US" smtClean="0"/>
              <a:t>9/6/2025</a:t>
            </a:fld>
            <a:endParaRPr lang="en-US"/>
          </a:p>
        </p:txBody>
      </p:sp>
      <p:sp>
        <p:nvSpPr>
          <p:cNvPr id="6" name="Footer Placeholder 5">
            <a:extLst>
              <a:ext uri="{FF2B5EF4-FFF2-40B4-BE49-F238E27FC236}">
                <a16:creationId xmlns:a16="http://schemas.microsoft.com/office/drawing/2014/main" id="{1A19B482-7AB3-1C22-7D6D-91AC2AB8E1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6D3A53-6D0D-442A-6973-4D1B728DAB1E}"/>
              </a:ext>
            </a:extLst>
          </p:cNvPr>
          <p:cNvSpPr>
            <a:spLocks noGrp="1"/>
          </p:cNvSpPr>
          <p:nvPr>
            <p:ph type="sldNum" sz="quarter" idx="12"/>
          </p:nvPr>
        </p:nvSpPr>
        <p:spPr/>
        <p:txBody>
          <a:bodyPr/>
          <a:lstStyle/>
          <a:p>
            <a:fld id="{30276529-21B5-4AA7-9C83-DEE8F7AC8082}" type="slidenum">
              <a:rPr lang="en-US" smtClean="0"/>
              <a:t>‹#›</a:t>
            </a:fld>
            <a:endParaRPr lang="en-US"/>
          </a:p>
        </p:txBody>
      </p:sp>
    </p:spTree>
    <p:extLst>
      <p:ext uri="{BB962C8B-B14F-4D97-AF65-F5344CB8AC3E}">
        <p14:creationId xmlns:p14="http://schemas.microsoft.com/office/powerpoint/2010/main" val="3775263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DDDAA-55D7-5AD5-0A24-3D08286D3B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B30877-2FC9-5424-54E5-2F690BC596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218A8D-0820-A553-129C-C098005DD9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98802B-4C9F-2EBA-4A36-2AF3EDACF040}"/>
              </a:ext>
            </a:extLst>
          </p:cNvPr>
          <p:cNvSpPr>
            <a:spLocks noGrp="1"/>
          </p:cNvSpPr>
          <p:nvPr>
            <p:ph type="dt" sz="half" idx="10"/>
          </p:nvPr>
        </p:nvSpPr>
        <p:spPr/>
        <p:txBody>
          <a:bodyPr/>
          <a:lstStyle/>
          <a:p>
            <a:fld id="{D1032E34-077A-4F9B-9441-C04798EFFB37}" type="datetimeFigureOut">
              <a:rPr lang="en-US" smtClean="0"/>
              <a:t>9/6/2025</a:t>
            </a:fld>
            <a:endParaRPr lang="en-US"/>
          </a:p>
        </p:txBody>
      </p:sp>
      <p:sp>
        <p:nvSpPr>
          <p:cNvPr id="6" name="Footer Placeholder 5">
            <a:extLst>
              <a:ext uri="{FF2B5EF4-FFF2-40B4-BE49-F238E27FC236}">
                <a16:creationId xmlns:a16="http://schemas.microsoft.com/office/drawing/2014/main" id="{78B6CFBC-78E2-4B9B-4DAE-68519CDAF0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492333-8BE7-9804-69EC-EBD79E6EA57F}"/>
              </a:ext>
            </a:extLst>
          </p:cNvPr>
          <p:cNvSpPr>
            <a:spLocks noGrp="1"/>
          </p:cNvSpPr>
          <p:nvPr>
            <p:ph type="sldNum" sz="quarter" idx="12"/>
          </p:nvPr>
        </p:nvSpPr>
        <p:spPr/>
        <p:txBody>
          <a:bodyPr/>
          <a:lstStyle/>
          <a:p>
            <a:fld id="{30276529-21B5-4AA7-9C83-DEE8F7AC8082}" type="slidenum">
              <a:rPr lang="en-US" smtClean="0"/>
              <a:t>‹#›</a:t>
            </a:fld>
            <a:endParaRPr lang="en-US"/>
          </a:p>
        </p:txBody>
      </p:sp>
    </p:spTree>
    <p:extLst>
      <p:ext uri="{BB962C8B-B14F-4D97-AF65-F5344CB8AC3E}">
        <p14:creationId xmlns:p14="http://schemas.microsoft.com/office/powerpoint/2010/main" val="2542882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D2B911-1829-7BE5-6112-1DAA98FD14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AD085F-6714-7151-4BD3-E4BE26F5D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DF1FB5-01E3-75DF-DFAD-9E63B1DB5A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032E34-077A-4F9B-9441-C04798EFFB37}" type="datetimeFigureOut">
              <a:rPr lang="en-US" smtClean="0"/>
              <a:t>9/6/2025</a:t>
            </a:fld>
            <a:endParaRPr lang="en-US"/>
          </a:p>
        </p:txBody>
      </p:sp>
      <p:sp>
        <p:nvSpPr>
          <p:cNvPr id="5" name="Footer Placeholder 4">
            <a:extLst>
              <a:ext uri="{FF2B5EF4-FFF2-40B4-BE49-F238E27FC236}">
                <a16:creationId xmlns:a16="http://schemas.microsoft.com/office/drawing/2014/main" id="{B7ECB11F-95EA-20E3-97CF-72D85ED564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6A1A58-83D0-2AA7-0FC3-1331B9E823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276529-21B5-4AA7-9C83-DEE8F7AC8082}" type="slidenum">
              <a:rPr lang="en-US" smtClean="0"/>
              <a:t>‹#›</a:t>
            </a:fld>
            <a:endParaRPr lang="en-US"/>
          </a:p>
        </p:txBody>
      </p:sp>
    </p:spTree>
    <p:extLst>
      <p:ext uri="{BB962C8B-B14F-4D97-AF65-F5344CB8AC3E}">
        <p14:creationId xmlns:p14="http://schemas.microsoft.com/office/powerpoint/2010/main" val="369635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tmp"/></Relationships>
</file>

<file path=ppt/slides/_rels/slide11.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tm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tmp"/><Relationship Id="rId5" Type="http://schemas.openxmlformats.org/officeDocument/2006/relationships/image" Target="../media/image23.tmp"/><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0.tmp"/><Relationship Id="rId7" Type="http://schemas.openxmlformats.org/officeDocument/2006/relationships/customXml" Target="../ink/ink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3.tmp"/><Relationship Id="rId5" Type="http://schemas.openxmlformats.org/officeDocument/2006/relationships/image" Target="../media/image32.tmp"/><Relationship Id="rId10" Type="http://schemas.openxmlformats.org/officeDocument/2006/relationships/image" Target="../media/image53.png"/><Relationship Id="rId4" Type="http://schemas.openxmlformats.org/officeDocument/2006/relationships/image" Target="../media/image31.png"/><Relationship Id="rId9" Type="http://schemas.openxmlformats.org/officeDocument/2006/relationships/customXml" Target="../ink/ink2.xml"/></Relationships>
</file>

<file path=ppt/slides/_rels/slide19.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tmp"/><Relationship Id="rId5" Type="http://schemas.openxmlformats.org/officeDocument/2006/relationships/image" Target="../media/image34.tmp"/><Relationship Id="rId4" Type="http://schemas.openxmlformats.org/officeDocument/2006/relationships/image" Target="../media/image33.tm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tmp"/><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9EA80CC-76EE-B150-4519-95E76C85919C}"/>
              </a:ext>
            </a:extLst>
          </p:cNvPr>
          <p:cNvSpPr>
            <a:spLocks noGrp="1"/>
          </p:cNvSpPr>
          <p:nvPr>
            <p:ph type="subTitle" idx="1"/>
          </p:nvPr>
        </p:nvSpPr>
        <p:spPr>
          <a:xfrm>
            <a:off x="1524000" y="3895952"/>
            <a:ext cx="9144000" cy="2051510"/>
          </a:xfrm>
        </p:spPr>
        <p:txBody>
          <a:bodyPr>
            <a:normAutofit/>
          </a:bodyPr>
          <a:lstStyle/>
          <a:p>
            <a:pPr rtl="1"/>
            <a:r>
              <a:rPr lang="fa-IR" sz="3000" dirty="0">
                <a:cs typeface="B Nazanin" panose="00000400000000000000" pitchFamily="2" charset="-78"/>
              </a:rPr>
              <a:t>ارائه دهندگان: مهدی نائینی و بابک حسینی محتشم و محمد طاها مجلسی</a:t>
            </a:r>
          </a:p>
          <a:p>
            <a:pPr rtl="1"/>
            <a:r>
              <a:rPr lang="fa-IR" sz="3000" dirty="0">
                <a:cs typeface="B Nazanin" panose="00000400000000000000" pitchFamily="2" charset="-78"/>
              </a:rPr>
              <a:t>اساتید: جناب آقای دکتر محمد جواد دوستی و یدالله یعقوب زاده</a:t>
            </a:r>
          </a:p>
          <a:p>
            <a:endParaRPr lang="fa-IR" dirty="0">
              <a:cs typeface="B Nazanin" panose="00000400000000000000" pitchFamily="2" charset="-78"/>
            </a:endParaRPr>
          </a:p>
          <a:p>
            <a:r>
              <a:rPr lang="fa-IR" sz="2200" dirty="0">
                <a:cs typeface="B Nazanin" panose="00000400000000000000" pitchFamily="2" charset="-78"/>
              </a:rPr>
              <a:t>شهریور 1404</a:t>
            </a:r>
            <a:endParaRPr lang="en-US" sz="2200" dirty="0">
              <a:cs typeface="B Nazanin" panose="00000400000000000000" pitchFamily="2" charset="-78"/>
            </a:endParaRPr>
          </a:p>
        </p:txBody>
      </p:sp>
      <p:grpSp>
        <p:nvGrpSpPr>
          <p:cNvPr id="8" name="Group 7">
            <a:extLst>
              <a:ext uri="{FF2B5EF4-FFF2-40B4-BE49-F238E27FC236}">
                <a16:creationId xmlns:a16="http://schemas.microsoft.com/office/drawing/2014/main" id="{FDBED67B-E520-2CD4-D6D6-78C10EB03E77}"/>
              </a:ext>
            </a:extLst>
          </p:cNvPr>
          <p:cNvGrpSpPr/>
          <p:nvPr/>
        </p:nvGrpSpPr>
        <p:grpSpPr>
          <a:xfrm>
            <a:off x="4875098" y="410074"/>
            <a:ext cx="2441804" cy="1061888"/>
            <a:chOff x="3219033" y="379594"/>
            <a:chExt cx="2441804" cy="1061888"/>
          </a:xfrm>
        </p:grpSpPr>
        <p:pic>
          <p:nvPicPr>
            <p:cNvPr id="1030" name="Picture 6" descr="همکاران ما – آزمایشگاه الکترونیک قدرت و سیستمهای انرژی">
              <a:extLst>
                <a:ext uri="{FF2B5EF4-FFF2-40B4-BE49-F238E27FC236}">
                  <a16:creationId xmlns:a16="http://schemas.microsoft.com/office/drawing/2014/main" id="{6E21DD04-297C-7432-52BB-C0EF33411754}"/>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280921" y="379594"/>
              <a:ext cx="1379916" cy="1061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دانشگاه تهران - ویکی‌پدیا، دانشنامهٔ آزاد‬‎">
              <a:extLst>
                <a:ext uri="{FF2B5EF4-FFF2-40B4-BE49-F238E27FC236}">
                  <a16:creationId xmlns:a16="http://schemas.microsoft.com/office/drawing/2014/main" id="{699766E2-9D03-85C7-666C-3FC906F1A7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9033" y="379594"/>
              <a:ext cx="1061888" cy="1061888"/>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itle 1">
            <a:extLst>
              <a:ext uri="{FF2B5EF4-FFF2-40B4-BE49-F238E27FC236}">
                <a16:creationId xmlns:a16="http://schemas.microsoft.com/office/drawing/2014/main" id="{7DCB4E26-1BAA-B4A8-0D8A-831226D15DE8}"/>
              </a:ext>
            </a:extLst>
          </p:cNvPr>
          <p:cNvSpPr txBox="1">
            <a:spLocks/>
          </p:cNvSpPr>
          <p:nvPr/>
        </p:nvSpPr>
        <p:spPr>
          <a:xfrm>
            <a:off x="3146323" y="1723909"/>
            <a:ext cx="5899354" cy="2051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fa-IR" sz="4800" dirty="0">
                <a:solidFill>
                  <a:srgbClr val="0BAEDD"/>
                </a:solidFill>
                <a:latin typeface="A Iranian Sans" panose="01000500000000020002" pitchFamily="2" charset="-78"/>
                <a:cs typeface="B Roya" panose="00000400000000000000" pitchFamily="2" charset="-78"/>
              </a:rPr>
              <a:t>عامل های حل‌کننده مسائل </a:t>
            </a:r>
            <a:r>
              <a:rPr lang="en-US" sz="4800" dirty="0">
                <a:solidFill>
                  <a:srgbClr val="0BAEDD"/>
                </a:solidFill>
                <a:latin typeface="A Iranian Sans" panose="01000500000000020002" pitchFamily="2" charset="-78"/>
                <a:cs typeface="B Roya" panose="00000400000000000000" pitchFamily="2" charset="-78"/>
              </a:rPr>
              <a:t>NP Complete</a:t>
            </a:r>
            <a:r>
              <a:rPr lang="fa-IR" sz="4800" dirty="0">
                <a:solidFill>
                  <a:srgbClr val="0BAEDD"/>
                </a:solidFill>
                <a:latin typeface="A Iranian Sans" panose="01000500000000020002" pitchFamily="2" charset="-78"/>
                <a:cs typeface="B Roya" panose="00000400000000000000" pitchFamily="2" charset="-78"/>
              </a:rPr>
              <a:t> </a:t>
            </a:r>
            <a:endParaRPr lang="en-US" sz="4800" dirty="0">
              <a:solidFill>
                <a:srgbClr val="0BAEDD"/>
              </a:solidFill>
              <a:latin typeface="A Iranian Sans" panose="01000500000000020002" pitchFamily="2" charset="-78"/>
              <a:cs typeface="B Roya" panose="00000400000000000000" pitchFamily="2" charset="-78"/>
            </a:endParaRPr>
          </a:p>
        </p:txBody>
      </p:sp>
    </p:spTree>
    <p:extLst>
      <p:ext uri="{BB962C8B-B14F-4D97-AF65-F5344CB8AC3E}">
        <p14:creationId xmlns:p14="http://schemas.microsoft.com/office/powerpoint/2010/main" val="79880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E7F6F-AB75-2245-B246-EFB74F434658}"/>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9CECBC2C-5596-A347-2402-6B4EE63603A5}"/>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4" name="Freeform: Shape 33">
            <a:extLst>
              <a:ext uri="{FF2B5EF4-FFF2-40B4-BE49-F238E27FC236}">
                <a16:creationId xmlns:a16="http://schemas.microsoft.com/office/drawing/2014/main" id="{55F2CCCA-675F-26B9-5771-A6C856946556}"/>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46EC27"/>
                </a:solidFill>
                <a:cs typeface="B Nazanin" panose="00000400000000000000" pitchFamily="2" charset="-78"/>
              </a:rPr>
              <a:t>روش های مرجع</a:t>
            </a:r>
            <a:endParaRPr lang="en-US" sz="2000" b="1" dirty="0">
              <a:solidFill>
                <a:srgbClr val="46EC27"/>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5" name="Freeform: Shape 34">
            <a:extLst>
              <a:ext uri="{FF2B5EF4-FFF2-40B4-BE49-F238E27FC236}">
                <a16:creationId xmlns:a16="http://schemas.microsoft.com/office/drawing/2014/main" id="{96493379-96AF-E4E3-D482-A6EF6E77C3ED}"/>
              </a:ext>
            </a:extLst>
          </p:cNvPr>
          <p:cNvSpPr/>
          <p:nvPr/>
        </p:nvSpPr>
        <p:spPr>
          <a:xfrm rot="16200000">
            <a:off x="11432432"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6" name="Freeform: Shape 35">
            <a:extLst>
              <a:ext uri="{FF2B5EF4-FFF2-40B4-BE49-F238E27FC236}">
                <a16:creationId xmlns:a16="http://schemas.microsoft.com/office/drawing/2014/main" id="{D89AF7EB-AA96-ACDD-ADC7-9DACB17F151C}"/>
              </a:ext>
            </a:extLst>
          </p:cNvPr>
          <p:cNvSpPr/>
          <p:nvPr/>
        </p:nvSpPr>
        <p:spPr>
          <a:xfrm rot="16200000">
            <a:off x="11432432"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DA6A66AE-9FAD-5CE6-83F0-DFFDDC22DF5D}"/>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5B9BD5"/>
                </a:solidFill>
                <a:cs typeface="B Nazanin" panose="00000400000000000000" pitchFamily="2" charset="-78"/>
              </a:rPr>
              <a:t>منابع</a:t>
            </a:r>
            <a:endParaRPr lang="en-US" sz="2000" b="1" dirty="0">
              <a:solidFill>
                <a:srgbClr val="5B9BD5"/>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2" name="Freeform: Shape 1">
            <a:extLst>
              <a:ext uri="{FF2B5EF4-FFF2-40B4-BE49-F238E27FC236}">
                <a16:creationId xmlns:a16="http://schemas.microsoft.com/office/drawing/2014/main" id="{9AEFE68C-0B15-19D4-00F7-519682948C29}"/>
              </a:ext>
            </a:extLst>
          </p:cNvPr>
          <p:cNvSpPr/>
          <p:nvPr/>
        </p:nvSpPr>
        <p:spPr>
          <a:xfrm rot="16200000">
            <a:off x="11059051"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chemeClr val="bg1"/>
                </a:solidFill>
                <a:cs typeface="B Nazanin" panose="00000400000000000000" pitchFamily="2" charset="-78"/>
              </a:rPr>
              <a:t>مجموعه داده</a:t>
            </a:r>
            <a:endParaRPr lang="en-US" sz="2000" b="1" dirty="0">
              <a:solidFill>
                <a:schemeClr val="bg1"/>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4" name="TextBox 3">
            <a:extLst>
              <a:ext uri="{FF2B5EF4-FFF2-40B4-BE49-F238E27FC236}">
                <a16:creationId xmlns:a16="http://schemas.microsoft.com/office/drawing/2014/main" id="{E11A3C81-6D97-D1CA-2605-22814D664604}"/>
              </a:ext>
            </a:extLst>
          </p:cNvPr>
          <p:cNvSpPr txBox="1"/>
          <p:nvPr/>
        </p:nvSpPr>
        <p:spPr>
          <a:xfrm>
            <a:off x="1025595" y="365298"/>
            <a:ext cx="9319809" cy="830997"/>
          </a:xfrm>
          <a:prstGeom prst="rect">
            <a:avLst/>
          </a:prstGeom>
          <a:noFill/>
        </p:spPr>
        <p:txBody>
          <a:bodyPr wrap="square">
            <a:spAutoFit/>
          </a:bodyPr>
          <a:lstStyle/>
          <a:p>
            <a:pPr algn="just" rtl="1"/>
            <a:r>
              <a:rPr lang="fa-IR" sz="2400" b="1" dirty="0">
                <a:solidFill>
                  <a:srgbClr val="B2F514"/>
                </a:solidFill>
                <a:cs typeface="B Nazanin" panose="00000400000000000000" pitchFamily="2" charset="-78"/>
              </a:rPr>
              <a:t>3. مسئله  </a:t>
            </a:r>
            <a:r>
              <a:rPr lang="en-US" sz="2400" b="1" dirty="0">
                <a:solidFill>
                  <a:srgbClr val="B2F514"/>
                </a:solidFill>
                <a:cs typeface="B Nazanin" panose="00000400000000000000" pitchFamily="2" charset="-78"/>
              </a:rPr>
              <a:t>Minimum Vertex Cover</a:t>
            </a:r>
            <a:r>
              <a:rPr lang="fa-IR" sz="2400" b="1" dirty="0">
                <a:solidFill>
                  <a:srgbClr val="B2F514"/>
                </a:solidFill>
                <a:cs typeface="B Nazanin" panose="00000400000000000000" pitchFamily="2" charset="-78"/>
              </a:rPr>
              <a:t>:</a:t>
            </a:r>
            <a:endParaRPr lang="en-US" sz="2400" b="1" dirty="0">
              <a:solidFill>
                <a:srgbClr val="B2F514"/>
              </a:solidFill>
              <a:cs typeface="B Nazanin" panose="00000400000000000000" pitchFamily="2" charset="-78"/>
            </a:endParaRPr>
          </a:p>
          <a:p>
            <a:pPr algn="just" rtl="1"/>
            <a:endParaRPr lang="fa-IR" sz="2400" b="1" dirty="0">
              <a:solidFill>
                <a:srgbClr val="FFC000"/>
              </a:solidFill>
              <a:cs typeface="B Nazanin" panose="00000400000000000000" pitchFamily="2" charset="-78"/>
            </a:endParaRPr>
          </a:p>
        </p:txBody>
      </p:sp>
      <p:sp>
        <p:nvSpPr>
          <p:cNvPr id="6" name="TextBox 5">
            <a:extLst>
              <a:ext uri="{FF2B5EF4-FFF2-40B4-BE49-F238E27FC236}">
                <a16:creationId xmlns:a16="http://schemas.microsoft.com/office/drawing/2014/main" id="{6AD35CAF-9507-6035-F3B5-E1F1ED190234}"/>
              </a:ext>
            </a:extLst>
          </p:cNvPr>
          <p:cNvSpPr txBox="1"/>
          <p:nvPr/>
        </p:nvSpPr>
        <p:spPr>
          <a:xfrm>
            <a:off x="5397910" y="819218"/>
            <a:ext cx="4947494" cy="1477328"/>
          </a:xfrm>
          <a:prstGeom prst="rect">
            <a:avLst/>
          </a:prstGeom>
          <a:noFill/>
        </p:spPr>
        <p:txBody>
          <a:bodyPr wrap="square">
            <a:spAutoFit/>
          </a:bodyPr>
          <a:lstStyle/>
          <a:p>
            <a:pPr algn="just" rtl="1"/>
            <a:r>
              <a:rPr lang="fa-IR" dirty="0">
                <a:cs typeface="B Nazanin" panose="00000400000000000000" pitchFamily="2" charset="-78"/>
              </a:rPr>
              <a:t>در نظریه گراف</a:t>
            </a:r>
            <a:r>
              <a:rPr lang="en-US" dirty="0">
                <a:cs typeface="B Nazanin" panose="00000400000000000000" pitchFamily="2" charset="-78"/>
              </a:rPr>
              <a:t> </a:t>
            </a:r>
            <a:r>
              <a:rPr lang="fa-IR" dirty="0">
                <a:cs typeface="B Nazanin" panose="00000400000000000000" pitchFamily="2" charset="-78"/>
              </a:rPr>
              <a:t>ها، مسئله پوشش راس </a:t>
            </a:r>
            <a:r>
              <a:rPr lang="en-US" dirty="0">
                <a:cs typeface="B Nazanin" panose="00000400000000000000" pitchFamily="2" charset="-78"/>
              </a:rPr>
              <a:t>(Vertex Cover)</a:t>
            </a:r>
            <a:r>
              <a:rPr lang="fa-IR" dirty="0">
                <a:cs typeface="B Nazanin" panose="00000400000000000000" pitchFamily="2" charset="-78"/>
              </a:rPr>
              <a:t> یعنی یک گراف بدون جهت </a:t>
            </a:r>
            <a:r>
              <a:rPr lang="en-US" dirty="0">
                <a:cs typeface="B Nazanin" panose="00000400000000000000" pitchFamily="2" charset="-78"/>
              </a:rPr>
              <a:t>G = (V,E)</a:t>
            </a:r>
            <a:r>
              <a:rPr lang="fa-IR" dirty="0">
                <a:cs typeface="B Nazanin" panose="00000400000000000000" pitchFamily="2" charset="-78"/>
              </a:rPr>
              <a:t> با مجموعه ای از رئوس </a:t>
            </a:r>
            <a:r>
              <a:rPr lang="en-US" dirty="0">
                <a:cs typeface="B Nazanin" panose="00000400000000000000" pitchFamily="2" charset="-78"/>
              </a:rPr>
              <a:t>C ⊆ V</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است به طوری که برای هر یال </a:t>
            </a:r>
            <a:r>
              <a:rPr lang="en-US" dirty="0">
                <a:cs typeface="B Nazanin" panose="00000400000000000000" pitchFamily="2" charset="-78"/>
              </a:rPr>
              <a:t> (u, v) ∈ E</a:t>
            </a:r>
            <a:r>
              <a:rPr lang="fa-IR" dirty="0">
                <a:cs typeface="B Nazanin" panose="00000400000000000000" pitchFamily="2" charset="-78"/>
              </a:rPr>
              <a:t>،</a:t>
            </a:r>
            <a:r>
              <a:rPr lang="en-US" dirty="0">
                <a:cs typeface="B Nazanin" panose="00000400000000000000" pitchFamily="2" charset="-78"/>
              </a:rPr>
              <a:t> </a:t>
            </a:r>
            <a:r>
              <a:rPr lang="fa-IR" dirty="0">
                <a:cs typeface="B Nazanin" panose="00000400000000000000" pitchFamily="2" charset="-78"/>
              </a:rPr>
              <a:t>حداقل یکی از رئوس انتهایی آن در </a:t>
            </a:r>
            <a:r>
              <a:rPr lang="en-US" dirty="0">
                <a:cs typeface="B Nazanin" panose="00000400000000000000" pitchFamily="2" charset="-78"/>
              </a:rPr>
              <a:t>C</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قرار داشته باشد. به زبان ساده مجموعه </a:t>
            </a:r>
            <a:r>
              <a:rPr lang="en-US" dirty="0">
                <a:cs typeface="B Nazanin" panose="00000400000000000000" pitchFamily="2" charset="-78"/>
              </a:rPr>
              <a:t>C</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تمام یال‌های گراف را پوشش می‌دهد.</a:t>
            </a:r>
            <a:endParaRPr lang="en-US" dirty="0">
              <a:cs typeface="B Nazanin" panose="00000400000000000000" pitchFamily="2" charset="-78"/>
            </a:endParaRPr>
          </a:p>
        </p:txBody>
      </p:sp>
      <p:sp>
        <p:nvSpPr>
          <p:cNvPr id="7" name="TextBox 6">
            <a:extLst>
              <a:ext uri="{FF2B5EF4-FFF2-40B4-BE49-F238E27FC236}">
                <a16:creationId xmlns:a16="http://schemas.microsoft.com/office/drawing/2014/main" id="{BDAE91C5-1C97-A7FC-B59B-EB754A5ADBE2}"/>
              </a:ext>
            </a:extLst>
          </p:cNvPr>
          <p:cNvSpPr txBox="1"/>
          <p:nvPr/>
        </p:nvSpPr>
        <p:spPr>
          <a:xfrm>
            <a:off x="1025595" y="3496874"/>
            <a:ext cx="9319809" cy="830997"/>
          </a:xfrm>
          <a:prstGeom prst="rect">
            <a:avLst/>
          </a:prstGeom>
          <a:noFill/>
        </p:spPr>
        <p:txBody>
          <a:bodyPr wrap="square">
            <a:spAutoFit/>
          </a:bodyPr>
          <a:lstStyle/>
          <a:p>
            <a:pPr algn="just" rtl="1"/>
            <a:r>
              <a:rPr lang="fa-IR" sz="2400" b="1" dirty="0">
                <a:solidFill>
                  <a:srgbClr val="B2F514"/>
                </a:solidFill>
                <a:cs typeface="B Nazanin" panose="00000400000000000000" pitchFamily="2" charset="-78"/>
              </a:rPr>
              <a:t>4. مسئله  </a:t>
            </a:r>
            <a:r>
              <a:rPr lang="en-US" sz="2400" b="1" dirty="0">
                <a:solidFill>
                  <a:srgbClr val="B2F514"/>
                </a:solidFill>
                <a:cs typeface="B Nazanin" panose="00000400000000000000" pitchFamily="2" charset="-78"/>
              </a:rPr>
              <a:t>Maximum Clique</a:t>
            </a:r>
            <a:r>
              <a:rPr lang="fa-IR" sz="2400" b="1" dirty="0">
                <a:solidFill>
                  <a:srgbClr val="B2F514"/>
                </a:solidFill>
                <a:cs typeface="B Nazanin" panose="00000400000000000000" pitchFamily="2" charset="-78"/>
              </a:rPr>
              <a:t>:</a:t>
            </a:r>
            <a:endParaRPr lang="en-US" sz="2400" b="1" dirty="0">
              <a:solidFill>
                <a:srgbClr val="B2F514"/>
              </a:solidFill>
              <a:cs typeface="B Nazanin" panose="00000400000000000000" pitchFamily="2" charset="-78"/>
            </a:endParaRPr>
          </a:p>
          <a:p>
            <a:pPr algn="just" rtl="1"/>
            <a:endParaRPr lang="fa-IR" sz="2400" b="1" dirty="0">
              <a:solidFill>
                <a:srgbClr val="FFC000"/>
              </a:solidFill>
              <a:cs typeface="B Nazanin" panose="00000400000000000000" pitchFamily="2" charset="-78"/>
            </a:endParaRPr>
          </a:p>
        </p:txBody>
      </p:sp>
      <p:sp>
        <p:nvSpPr>
          <p:cNvPr id="8" name="TextBox 7">
            <a:extLst>
              <a:ext uri="{FF2B5EF4-FFF2-40B4-BE49-F238E27FC236}">
                <a16:creationId xmlns:a16="http://schemas.microsoft.com/office/drawing/2014/main" id="{B9E1340E-473C-AAD3-8CD9-2E493D48AA3B}"/>
              </a:ext>
            </a:extLst>
          </p:cNvPr>
          <p:cNvSpPr txBox="1"/>
          <p:nvPr/>
        </p:nvSpPr>
        <p:spPr>
          <a:xfrm>
            <a:off x="5397910" y="3950794"/>
            <a:ext cx="4947494" cy="2031325"/>
          </a:xfrm>
          <a:prstGeom prst="rect">
            <a:avLst/>
          </a:prstGeom>
          <a:noFill/>
        </p:spPr>
        <p:txBody>
          <a:bodyPr wrap="square">
            <a:spAutoFit/>
          </a:bodyPr>
          <a:lstStyle/>
          <a:p>
            <a:pPr algn="just" rtl="1"/>
            <a:r>
              <a:rPr lang="fa-IR" dirty="0">
                <a:cs typeface="B Nazanin" panose="00000400000000000000" pitchFamily="2" charset="-78"/>
              </a:rPr>
              <a:t>در نظریه گراف</a:t>
            </a:r>
            <a:r>
              <a:rPr lang="en-US" dirty="0">
                <a:cs typeface="B Nazanin" panose="00000400000000000000" pitchFamily="2" charset="-78"/>
              </a:rPr>
              <a:t> </a:t>
            </a:r>
            <a:r>
              <a:rPr lang="fa-IR" dirty="0">
                <a:cs typeface="B Nazanin" panose="00000400000000000000" pitchFamily="2" charset="-78"/>
              </a:rPr>
              <a:t>ها، کلیک</a:t>
            </a:r>
            <a:r>
              <a:rPr lang="en-US" dirty="0">
                <a:cs typeface="B Nazanin" panose="00000400000000000000" pitchFamily="2" charset="-78"/>
              </a:rPr>
              <a:t>(Clique) </a:t>
            </a:r>
            <a:r>
              <a:rPr lang="fa-IR" dirty="0">
                <a:cs typeface="B Nazanin" panose="00000400000000000000" pitchFamily="2" charset="-78"/>
              </a:rPr>
              <a:t> زیرمجموعه ای از رئوس یک گراف بدون جهت </a:t>
            </a:r>
            <a:r>
              <a:rPr lang="en-US" dirty="0">
                <a:cs typeface="B Nazanin" panose="00000400000000000000" pitchFamily="2" charset="-78"/>
              </a:rPr>
              <a:t>G = (V,E)</a:t>
            </a:r>
            <a:r>
              <a:rPr lang="fa-IR" dirty="0">
                <a:cs typeface="B Nazanin" panose="00000400000000000000" pitchFamily="2" charset="-78"/>
              </a:rPr>
              <a:t> است که هر دو رأس متمایز در آن به هم متصل باشند</a:t>
            </a:r>
            <a:r>
              <a:rPr lang="en-US" dirty="0">
                <a:cs typeface="B Nazanin" panose="00000400000000000000" pitchFamily="2" charset="-78"/>
              </a:rPr>
              <a:t>.</a:t>
            </a:r>
            <a:r>
              <a:rPr lang="fa-IR" dirty="0">
                <a:cs typeface="B Nazanin" panose="00000400000000000000" pitchFamily="2" charset="-78"/>
              </a:rPr>
              <a:t> یعنی زیرگراف القا شده کامل است. کلیکی با اندازه</a:t>
            </a:r>
            <a:r>
              <a:rPr lang="en-US" dirty="0">
                <a:cs typeface="B Nazanin" panose="00000400000000000000" pitchFamily="2" charset="-78"/>
              </a:rPr>
              <a:t> k </a:t>
            </a:r>
            <a:r>
              <a:rPr lang="fa-IR" dirty="0">
                <a:cs typeface="B Nazanin" panose="00000400000000000000" pitchFamily="2" charset="-78"/>
              </a:rPr>
              <a:t> معمولا به نام </a:t>
            </a:r>
            <a:r>
              <a:rPr lang="en-US" dirty="0">
                <a:cs typeface="B Nazanin" panose="00000400000000000000" pitchFamily="2" charset="-78"/>
              </a:rPr>
              <a:t>k-Clique</a:t>
            </a:r>
            <a:r>
              <a:rPr lang="fa-IR" dirty="0">
                <a:cs typeface="B Nazanin" panose="00000400000000000000" pitchFamily="2" charset="-78"/>
              </a:rPr>
              <a:t> شناخته می‌شود. مسئله به این صورت تعریف می‌شود که با توجه به یک گراف بدون جهت </a:t>
            </a:r>
            <a:r>
              <a:rPr lang="en-US" dirty="0">
                <a:cs typeface="B Nazanin" panose="00000400000000000000" pitchFamily="2" charset="-78"/>
              </a:rPr>
              <a:t>G = (V,E)</a:t>
            </a:r>
            <a:r>
              <a:rPr lang="fa-IR" dirty="0">
                <a:cs typeface="B Nazanin" panose="00000400000000000000" pitchFamily="2" charset="-78"/>
              </a:rPr>
              <a:t> و یک عدد صحیح مثبت </a:t>
            </a:r>
            <a:r>
              <a:rPr lang="en-US" dirty="0">
                <a:cs typeface="B Nazanin" panose="00000400000000000000" pitchFamily="2" charset="-78"/>
              </a:rPr>
              <a:t>k ≤ ∣V∣، </a:t>
            </a:r>
            <a:r>
              <a:rPr lang="fa-IR" dirty="0">
                <a:cs typeface="B Nazanin" panose="00000400000000000000" pitchFamily="2" charset="-78"/>
              </a:rPr>
              <a:t>آیا مجموعه ای از رئوس </a:t>
            </a:r>
            <a:r>
              <a:rPr lang="en-US" dirty="0">
                <a:cs typeface="B Nazanin" panose="00000400000000000000" pitchFamily="2" charset="-78"/>
              </a:rPr>
              <a:t>C ⊆ V</a:t>
            </a:r>
            <a:r>
              <a:rPr lang="fa-IR" dirty="0">
                <a:cs typeface="B Nazanin" panose="00000400000000000000" pitchFamily="2" charset="-78"/>
              </a:rPr>
              <a:t> با اندازه  </a:t>
            </a:r>
            <a:r>
              <a:rPr lang="en-US" dirty="0">
                <a:cs typeface="B Nazanin" panose="00000400000000000000" pitchFamily="2" charset="-78"/>
              </a:rPr>
              <a:t>|C∣ ≥ k</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وجود دارد که یک کلیک تشکیل دهد؟</a:t>
            </a:r>
            <a:endParaRPr lang="en-US" dirty="0">
              <a:cs typeface="B Nazanin" panose="00000400000000000000" pitchFamily="2" charset="-78"/>
            </a:endParaRPr>
          </a:p>
        </p:txBody>
      </p:sp>
      <p:pic>
        <p:nvPicPr>
          <p:cNvPr id="5" name="Picture 4">
            <a:extLst>
              <a:ext uri="{FF2B5EF4-FFF2-40B4-BE49-F238E27FC236}">
                <a16:creationId xmlns:a16="http://schemas.microsoft.com/office/drawing/2014/main" id="{4DD53F52-5E95-9937-DA49-499848B8E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690" y="583622"/>
            <a:ext cx="3701089" cy="2619323"/>
          </a:xfrm>
          <a:prstGeom prst="rect">
            <a:avLst/>
          </a:prstGeom>
        </p:spPr>
      </p:pic>
      <p:pic>
        <p:nvPicPr>
          <p:cNvPr id="11" name="Picture 10">
            <a:extLst>
              <a:ext uri="{FF2B5EF4-FFF2-40B4-BE49-F238E27FC236}">
                <a16:creationId xmlns:a16="http://schemas.microsoft.com/office/drawing/2014/main" id="{8590E4A3-0E6A-5F89-9F78-19CF40F871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690" y="3613287"/>
            <a:ext cx="3558239" cy="2806417"/>
          </a:xfrm>
          <a:prstGeom prst="rect">
            <a:avLst/>
          </a:prstGeom>
        </p:spPr>
      </p:pic>
    </p:spTree>
    <p:extLst>
      <p:ext uri="{BB962C8B-B14F-4D97-AF65-F5344CB8AC3E}">
        <p14:creationId xmlns:p14="http://schemas.microsoft.com/office/powerpoint/2010/main" val="3315299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B9A13-5FFE-841B-94F0-9ADC469AEF78}"/>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23CFF7F1-1B8F-1508-CEA6-568F620E2DE8}"/>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4" name="Freeform: Shape 33">
            <a:extLst>
              <a:ext uri="{FF2B5EF4-FFF2-40B4-BE49-F238E27FC236}">
                <a16:creationId xmlns:a16="http://schemas.microsoft.com/office/drawing/2014/main" id="{B1202C96-E2C3-C4B8-39A0-496612F7FD26}"/>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46EC27"/>
                </a:solidFill>
                <a:cs typeface="B Nazanin" panose="00000400000000000000" pitchFamily="2" charset="-78"/>
              </a:rPr>
              <a:t>روش های مرجع</a:t>
            </a:r>
            <a:endParaRPr lang="en-US" sz="2000" b="1" dirty="0">
              <a:solidFill>
                <a:srgbClr val="46EC27"/>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5" name="Freeform: Shape 34">
            <a:extLst>
              <a:ext uri="{FF2B5EF4-FFF2-40B4-BE49-F238E27FC236}">
                <a16:creationId xmlns:a16="http://schemas.microsoft.com/office/drawing/2014/main" id="{E95E60BE-C398-5420-E8A2-2710CD88E91A}"/>
              </a:ext>
            </a:extLst>
          </p:cNvPr>
          <p:cNvSpPr/>
          <p:nvPr/>
        </p:nvSpPr>
        <p:spPr>
          <a:xfrm rot="16200000">
            <a:off x="11432432"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6" name="Freeform: Shape 35">
            <a:extLst>
              <a:ext uri="{FF2B5EF4-FFF2-40B4-BE49-F238E27FC236}">
                <a16:creationId xmlns:a16="http://schemas.microsoft.com/office/drawing/2014/main" id="{A161B408-2439-2882-A20D-533E33FA8F53}"/>
              </a:ext>
            </a:extLst>
          </p:cNvPr>
          <p:cNvSpPr/>
          <p:nvPr/>
        </p:nvSpPr>
        <p:spPr>
          <a:xfrm rot="16200000">
            <a:off x="11432432"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090CE262-6078-B5A0-9AC1-B19171DD13C3}"/>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5B9BD5"/>
                </a:solidFill>
                <a:cs typeface="B Nazanin" panose="00000400000000000000" pitchFamily="2" charset="-78"/>
              </a:rPr>
              <a:t>منابع</a:t>
            </a:r>
            <a:endParaRPr lang="en-US" sz="2000" b="1" dirty="0">
              <a:solidFill>
                <a:srgbClr val="5B9BD5"/>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2" name="Freeform: Shape 1">
            <a:extLst>
              <a:ext uri="{FF2B5EF4-FFF2-40B4-BE49-F238E27FC236}">
                <a16:creationId xmlns:a16="http://schemas.microsoft.com/office/drawing/2014/main" id="{D213973A-532A-CD72-9BA9-F1251F1E403B}"/>
              </a:ext>
            </a:extLst>
          </p:cNvPr>
          <p:cNvSpPr/>
          <p:nvPr/>
        </p:nvSpPr>
        <p:spPr>
          <a:xfrm rot="16200000">
            <a:off x="11059051"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chemeClr val="bg1"/>
                </a:solidFill>
                <a:cs typeface="B Nazanin" panose="00000400000000000000" pitchFamily="2" charset="-78"/>
              </a:rPr>
              <a:t>مجموعه داده</a:t>
            </a:r>
            <a:endParaRPr lang="en-US" sz="2000" b="1" dirty="0">
              <a:solidFill>
                <a:schemeClr val="bg1"/>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4" name="TextBox 3">
            <a:extLst>
              <a:ext uri="{FF2B5EF4-FFF2-40B4-BE49-F238E27FC236}">
                <a16:creationId xmlns:a16="http://schemas.microsoft.com/office/drawing/2014/main" id="{017ED14B-1BEC-39E5-9853-6C90397556A1}"/>
              </a:ext>
            </a:extLst>
          </p:cNvPr>
          <p:cNvSpPr txBox="1"/>
          <p:nvPr/>
        </p:nvSpPr>
        <p:spPr>
          <a:xfrm>
            <a:off x="1025595" y="365298"/>
            <a:ext cx="9319809" cy="830997"/>
          </a:xfrm>
          <a:prstGeom prst="rect">
            <a:avLst/>
          </a:prstGeom>
          <a:noFill/>
        </p:spPr>
        <p:txBody>
          <a:bodyPr wrap="square">
            <a:spAutoFit/>
          </a:bodyPr>
          <a:lstStyle/>
          <a:p>
            <a:pPr algn="just" rtl="1"/>
            <a:r>
              <a:rPr lang="fa-IR" sz="2400" b="1" dirty="0">
                <a:solidFill>
                  <a:srgbClr val="B2F514"/>
                </a:solidFill>
                <a:cs typeface="B Nazanin" panose="00000400000000000000" pitchFamily="2" charset="-78"/>
              </a:rPr>
              <a:t>5. مسئله  </a:t>
            </a:r>
            <a:r>
              <a:rPr lang="en-US" sz="2400" b="1" dirty="0">
                <a:solidFill>
                  <a:srgbClr val="B2F514"/>
                </a:solidFill>
                <a:cs typeface="B Nazanin" panose="00000400000000000000" pitchFamily="2" charset="-78"/>
              </a:rPr>
              <a:t> Hamiltonian Path</a:t>
            </a:r>
            <a:r>
              <a:rPr lang="fa-IR" sz="2400" b="1" dirty="0">
                <a:solidFill>
                  <a:srgbClr val="B2F514"/>
                </a:solidFill>
                <a:cs typeface="B Nazanin" panose="00000400000000000000" pitchFamily="2" charset="-78"/>
              </a:rPr>
              <a:t>:</a:t>
            </a:r>
            <a:endParaRPr lang="en-US" sz="2400" b="1" dirty="0">
              <a:solidFill>
                <a:srgbClr val="B2F514"/>
              </a:solidFill>
              <a:cs typeface="B Nazanin" panose="00000400000000000000" pitchFamily="2" charset="-78"/>
            </a:endParaRPr>
          </a:p>
          <a:p>
            <a:pPr algn="just" rtl="1"/>
            <a:endParaRPr lang="fa-IR" sz="2400" b="1" dirty="0">
              <a:solidFill>
                <a:srgbClr val="FFC000"/>
              </a:solidFill>
              <a:cs typeface="B Nazanin" panose="00000400000000000000" pitchFamily="2" charset="-78"/>
            </a:endParaRPr>
          </a:p>
        </p:txBody>
      </p:sp>
      <p:sp>
        <p:nvSpPr>
          <p:cNvPr id="6" name="TextBox 5">
            <a:extLst>
              <a:ext uri="{FF2B5EF4-FFF2-40B4-BE49-F238E27FC236}">
                <a16:creationId xmlns:a16="http://schemas.microsoft.com/office/drawing/2014/main" id="{C5D418E7-A35A-EB15-2D56-BEDAFEA9F27A}"/>
              </a:ext>
            </a:extLst>
          </p:cNvPr>
          <p:cNvSpPr txBox="1"/>
          <p:nvPr/>
        </p:nvSpPr>
        <p:spPr>
          <a:xfrm>
            <a:off x="5397910" y="819218"/>
            <a:ext cx="4947494" cy="2031325"/>
          </a:xfrm>
          <a:prstGeom prst="rect">
            <a:avLst/>
          </a:prstGeom>
          <a:noFill/>
        </p:spPr>
        <p:txBody>
          <a:bodyPr wrap="square">
            <a:spAutoFit/>
          </a:bodyPr>
          <a:lstStyle/>
          <a:p>
            <a:pPr algn="just" rtl="1"/>
            <a:r>
              <a:rPr lang="fa-IR" dirty="0">
                <a:cs typeface="B Nazanin" panose="00000400000000000000" pitchFamily="2" charset="-78"/>
              </a:rPr>
              <a:t>در نظریه گراف ها، مسیر همیلتونی </a:t>
            </a:r>
            <a:r>
              <a:rPr lang="en-US" dirty="0">
                <a:cs typeface="B Nazanin" panose="00000400000000000000" pitchFamily="2" charset="-78"/>
              </a:rPr>
              <a:t>(Hamiltonian Path)</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مسیری در یک گراف بدون جهت یا جهت‌دار </a:t>
            </a:r>
            <a:r>
              <a:rPr lang="en-US" dirty="0">
                <a:cs typeface="B Nazanin" panose="00000400000000000000" pitchFamily="2" charset="-78"/>
              </a:rPr>
              <a:t>G=(V,E)</a:t>
            </a:r>
            <a:r>
              <a:rPr lang="fa-IR" dirty="0">
                <a:cs typeface="B Nazanin" panose="00000400000000000000" pitchFamily="2" charset="-78"/>
              </a:rPr>
              <a:t> است که هر راس دقیقا یک بار بازدید شود. تعیین وجود چنین مسیری یکی از مسائل کلاسیک و دشوار محاسباتی است. مسئله به این صورت تعریف می‌شود که با توجه به گراف </a:t>
            </a:r>
            <a:r>
              <a:rPr lang="en-US" dirty="0">
                <a:cs typeface="B Nazanin" panose="00000400000000000000" pitchFamily="2" charset="-78"/>
              </a:rPr>
              <a:t>G=(V,E)، </a:t>
            </a:r>
            <a:r>
              <a:rPr lang="fa-IR" dirty="0">
                <a:cs typeface="B Nazanin" panose="00000400000000000000" pitchFamily="2" charset="-78"/>
              </a:rPr>
              <a:t>آیا ترتیب رئوسی </a:t>
            </a:r>
            <a:r>
              <a:rPr lang="en-US" dirty="0">
                <a:cs typeface="B Nazanin" panose="00000400000000000000" pitchFamily="2" charset="-78"/>
              </a:rPr>
              <a:t>v1</a:t>
            </a:r>
            <a:r>
              <a:rPr lang="fa-IR" dirty="0">
                <a:cs typeface="B Nazanin" panose="00000400000000000000" pitchFamily="2" charset="-78"/>
              </a:rPr>
              <a:t> تا </a:t>
            </a:r>
            <a:r>
              <a:rPr lang="en-US" dirty="0" err="1">
                <a:cs typeface="B Nazanin" panose="00000400000000000000" pitchFamily="2" charset="-78"/>
              </a:rPr>
              <a:t>vn</a:t>
            </a:r>
            <a:r>
              <a:rPr lang="fa-IR" dirty="0">
                <a:cs typeface="B Nazanin" panose="00000400000000000000" pitchFamily="2" charset="-78"/>
              </a:rPr>
              <a:t> وجود دارد که هر رأس دقیقا یک‌بار در آن ظاهر شود و هر جفت متوالی رئوس </a:t>
            </a:r>
            <a:r>
              <a:rPr lang="en-US" dirty="0">
                <a:cs typeface="B Nazanin" panose="00000400000000000000" pitchFamily="2" charset="-78"/>
              </a:rPr>
              <a:t>(vi, vi+1)</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یک یال در </a:t>
            </a:r>
            <a:r>
              <a:rPr lang="en-US" dirty="0">
                <a:cs typeface="B Nazanin" panose="00000400000000000000" pitchFamily="2" charset="-78"/>
              </a:rPr>
              <a:t>E</a:t>
            </a:r>
            <a:r>
              <a:rPr lang="fa-IR" dirty="0">
                <a:cs typeface="B Nazanin" panose="00000400000000000000" pitchFamily="2" charset="-78"/>
              </a:rPr>
              <a:t> باشد؟</a:t>
            </a:r>
            <a:endParaRPr lang="en-US" dirty="0">
              <a:cs typeface="B Nazanin" panose="00000400000000000000" pitchFamily="2" charset="-78"/>
            </a:endParaRPr>
          </a:p>
        </p:txBody>
      </p:sp>
      <p:sp>
        <p:nvSpPr>
          <p:cNvPr id="7" name="TextBox 6">
            <a:extLst>
              <a:ext uri="{FF2B5EF4-FFF2-40B4-BE49-F238E27FC236}">
                <a16:creationId xmlns:a16="http://schemas.microsoft.com/office/drawing/2014/main" id="{67517D50-5CD2-5262-5E65-4884DD9DE0D5}"/>
              </a:ext>
            </a:extLst>
          </p:cNvPr>
          <p:cNvSpPr txBox="1"/>
          <p:nvPr/>
        </p:nvSpPr>
        <p:spPr>
          <a:xfrm>
            <a:off x="1025595" y="3496874"/>
            <a:ext cx="9319809" cy="830997"/>
          </a:xfrm>
          <a:prstGeom prst="rect">
            <a:avLst/>
          </a:prstGeom>
          <a:noFill/>
        </p:spPr>
        <p:txBody>
          <a:bodyPr wrap="square">
            <a:spAutoFit/>
          </a:bodyPr>
          <a:lstStyle/>
          <a:p>
            <a:pPr algn="just" rtl="1"/>
            <a:r>
              <a:rPr lang="fa-IR" sz="2400" b="1" dirty="0">
                <a:solidFill>
                  <a:srgbClr val="B2F514"/>
                </a:solidFill>
                <a:cs typeface="B Nazanin" panose="00000400000000000000" pitchFamily="2" charset="-78"/>
              </a:rPr>
              <a:t>6. مسئله  </a:t>
            </a:r>
            <a:r>
              <a:rPr lang="en-US" sz="2400" b="1" dirty="0">
                <a:solidFill>
                  <a:srgbClr val="B2F514"/>
                </a:solidFill>
                <a:cs typeface="B Nazanin" panose="00000400000000000000" pitchFamily="2" charset="-78"/>
              </a:rPr>
              <a:t> Hamiltonian Cycle</a:t>
            </a:r>
            <a:r>
              <a:rPr lang="fa-IR" sz="2400" b="1" dirty="0">
                <a:solidFill>
                  <a:srgbClr val="B2F514"/>
                </a:solidFill>
                <a:cs typeface="B Nazanin" panose="00000400000000000000" pitchFamily="2" charset="-78"/>
              </a:rPr>
              <a:t>:</a:t>
            </a:r>
            <a:endParaRPr lang="en-US" sz="2400" b="1" dirty="0">
              <a:solidFill>
                <a:srgbClr val="B2F514"/>
              </a:solidFill>
              <a:cs typeface="B Nazanin" panose="00000400000000000000" pitchFamily="2" charset="-78"/>
            </a:endParaRPr>
          </a:p>
          <a:p>
            <a:pPr algn="just" rtl="1"/>
            <a:endParaRPr lang="fa-IR" sz="2400" b="1" dirty="0">
              <a:solidFill>
                <a:srgbClr val="FFC000"/>
              </a:solidFill>
              <a:cs typeface="B Nazanin" panose="00000400000000000000" pitchFamily="2" charset="-78"/>
            </a:endParaRPr>
          </a:p>
        </p:txBody>
      </p:sp>
      <p:sp>
        <p:nvSpPr>
          <p:cNvPr id="8" name="TextBox 7">
            <a:extLst>
              <a:ext uri="{FF2B5EF4-FFF2-40B4-BE49-F238E27FC236}">
                <a16:creationId xmlns:a16="http://schemas.microsoft.com/office/drawing/2014/main" id="{1016AD38-72FF-5273-9291-84BD4A5D9F35}"/>
              </a:ext>
            </a:extLst>
          </p:cNvPr>
          <p:cNvSpPr txBox="1"/>
          <p:nvPr/>
        </p:nvSpPr>
        <p:spPr>
          <a:xfrm>
            <a:off x="5397910" y="3950794"/>
            <a:ext cx="4947494" cy="2031325"/>
          </a:xfrm>
          <a:prstGeom prst="rect">
            <a:avLst/>
          </a:prstGeom>
          <a:noFill/>
        </p:spPr>
        <p:txBody>
          <a:bodyPr wrap="square">
            <a:spAutoFit/>
          </a:bodyPr>
          <a:lstStyle/>
          <a:p>
            <a:pPr algn="just" rtl="1"/>
            <a:r>
              <a:rPr lang="fa-IR" dirty="0">
                <a:cs typeface="B Nazanin" panose="00000400000000000000" pitchFamily="2" charset="-78"/>
              </a:rPr>
              <a:t>مسئله چرخه همیلتونی </a:t>
            </a:r>
            <a:r>
              <a:rPr lang="en-US" dirty="0">
                <a:cs typeface="B Nazanin" panose="00000400000000000000" pitchFamily="2" charset="-78"/>
              </a:rPr>
              <a:t>(Hamiltonian Cycle)</a:t>
            </a:r>
            <a:r>
              <a:rPr lang="fa-IR" dirty="0">
                <a:cs typeface="B Nazanin" panose="00000400000000000000" pitchFamily="2" charset="-78"/>
              </a:rPr>
              <a:t> مسئله ای نزدیک به مسیر همیلتونی است. در نظریه گراف ها، چرخه همیلتونی مسیری در گراف بدون جهت یا جهت‌دار </a:t>
            </a:r>
            <a:r>
              <a:rPr lang="en-US" dirty="0">
                <a:cs typeface="B Nazanin" panose="00000400000000000000" pitchFamily="2" charset="-78"/>
              </a:rPr>
              <a:t>G=(V,E)</a:t>
            </a:r>
            <a:r>
              <a:rPr lang="fa-IR" dirty="0">
                <a:cs typeface="B Nazanin" panose="00000400000000000000" pitchFamily="2" charset="-78"/>
              </a:rPr>
              <a:t> است که هر رأس دقیقا یک بار بازدید شود و در نهایت به رأس شروع بازگردد. مسئله به این صورت تعریف می‌شود که با توجه به گراف </a:t>
            </a:r>
            <a:r>
              <a:rPr lang="en-US" dirty="0">
                <a:cs typeface="B Nazanin" panose="00000400000000000000" pitchFamily="2" charset="-78"/>
              </a:rPr>
              <a:t>G=(V,E)، </a:t>
            </a:r>
            <a:r>
              <a:rPr lang="fa-IR" dirty="0">
                <a:cs typeface="B Nazanin" panose="00000400000000000000" pitchFamily="2" charset="-78"/>
              </a:rPr>
              <a:t>آیا چرخه‌ای وجود دارد که هر رأس در </a:t>
            </a:r>
            <a:r>
              <a:rPr lang="en-US" dirty="0">
                <a:cs typeface="B Nazanin" panose="00000400000000000000" pitchFamily="2" charset="-78"/>
              </a:rPr>
              <a:t>V</a:t>
            </a:r>
            <a:r>
              <a:rPr lang="fa-IR" dirty="0">
                <a:cs typeface="B Nazanin" panose="00000400000000000000" pitchFamily="2" charset="-78"/>
              </a:rPr>
              <a:t> را دقیقا یک‌بار شامل شود (به جز رأس شروع و پایان که یکسان‌اند)؟</a:t>
            </a:r>
            <a:endParaRPr lang="en-US" dirty="0">
              <a:cs typeface="B Nazanin" panose="00000400000000000000" pitchFamily="2" charset="-78"/>
            </a:endParaRPr>
          </a:p>
        </p:txBody>
      </p:sp>
      <p:pic>
        <p:nvPicPr>
          <p:cNvPr id="9" name="Picture 8">
            <a:extLst>
              <a:ext uri="{FF2B5EF4-FFF2-40B4-BE49-F238E27FC236}">
                <a16:creationId xmlns:a16="http://schemas.microsoft.com/office/drawing/2014/main" id="{C15E8656-82A0-A6CE-52D1-695852C22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99" y="398035"/>
            <a:ext cx="3492005" cy="2752174"/>
          </a:xfrm>
          <a:prstGeom prst="rect">
            <a:avLst/>
          </a:prstGeom>
        </p:spPr>
      </p:pic>
      <p:pic>
        <p:nvPicPr>
          <p:cNvPr id="12" name="Picture 11">
            <a:extLst>
              <a:ext uri="{FF2B5EF4-FFF2-40B4-BE49-F238E27FC236}">
                <a16:creationId xmlns:a16="http://schemas.microsoft.com/office/drawing/2014/main" id="{BE181206-C10C-3902-0B47-90694FFBBD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779" y="3247019"/>
            <a:ext cx="3560829" cy="3390724"/>
          </a:xfrm>
          <a:prstGeom prst="rect">
            <a:avLst/>
          </a:prstGeom>
        </p:spPr>
      </p:pic>
    </p:spTree>
    <p:extLst>
      <p:ext uri="{BB962C8B-B14F-4D97-AF65-F5344CB8AC3E}">
        <p14:creationId xmlns:p14="http://schemas.microsoft.com/office/powerpoint/2010/main" val="24721301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75090-AAEF-7DE0-E129-6D79504381B9}"/>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54CC7F9D-0B86-16EE-D562-C159EF596487}"/>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4" name="Freeform: Shape 33">
            <a:extLst>
              <a:ext uri="{FF2B5EF4-FFF2-40B4-BE49-F238E27FC236}">
                <a16:creationId xmlns:a16="http://schemas.microsoft.com/office/drawing/2014/main" id="{5A3933F7-4D8B-600A-C2A4-F7889DD9E406}"/>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46EC27"/>
                </a:solidFill>
                <a:cs typeface="B Nazanin" panose="00000400000000000000" pitchFamily="2" charset="-78"/>
              </a:rPr>
              <a:t>روش های مرجع</a:t>
            </a:r>
            <a:endParaRPr lang="en-US" sz="2000" b="1" dirty="0">
              <a:solidFill>
                <a:srgbClr val="46EC27"/>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5" name="Freeform: Shape 34">
            <a:extLst>
              <a:ext uri="{FF2B5EF4-FFF2-40B4-BE49-F238E27FC236}">
                <a16:creationId xmlns:a16="http://schemas.microsoft.com/office/drawing/2014/main" id="{5D2DD979-0AC0-7845-7D99-EE8A75A9A659}"/>
              </a:ext>
            </a:extLst>
          </p:cNvPr>
          <p:cNvSpPr/>
          <p:nvPr/>
        </p:nvSpPr>
        <p:spPr>
          <a:xfrm rot="16200000">
            <a:off x="11432432"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6" name="Freeform: Shape 35">
            <a:extLst>
              <a:ext uri="{FF2B5EF4-FFF2-40B4-BE49-F238E27FC236}">
                <a16:creationId xmlns:a16="http://schemas.microsoft.com/office/drawing/2014/main" id="{17E1FA24-7A82-C35F-AF01-FB4CA11193EB}"/>
              </a:ext>
            </a:extLst>
          </p:cNvPr>
          <p:cNvSpPr/>
          <p:nvPr/>
        </p:nvSpPr>
        <p:spPr>
          <a:xfrm rot="16200000">
            <a:off x="11432432"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682188F9-98E5-806D-D74F-725CF99AAE42}"/>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5B9BD5"/>
                </a:solidFill>
                <a:cs typeface="B Nazanin" panose="00000400000000000000" pitchFamily="2" charset="-78"/>
              </a:rPr>
              <a:t>منابع</a:t>
            </a:r>
            <a:endParaRPr lang="en-US" sz="2000" b="1" dirty="0">
              <a:solidFill>
                <a:srgbClr val="5B9BD5"/>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2" name="Freeform: Shape 1">
            <a:extLst>
              <a:ext uri="{FF2B5EF4-FFF2-40B4-BE49-F238E27FC236}">
                <a16:creationId xmlns:a16="http://schemas.microsoft.com/office/drawing/2014/main" id="{0F5224F8-A63A-8E96-B13F-056BAB42819F}"/>
              </a:ext>
            </a:extLst>
          </p:cNvPr>
          <p:cNvSpPr/>
          <p:nvPr/>
        </p:nvSpPr>
        <p:spPr>
          <a:xfrm rot="16200000">
            <a:off x="11059051"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chemeClr val="bg1"/>
                </a:solidFill>
                <a:cs typeface="B Nazanin" panose="00000400000000000000" pitchFamily="2" charset="-78"/>
              </a:rPr>
              <a:t>مجموعه داده</a:t>
            </a:r>
            <a:endParaRPr lang="en-US" sz="2000" b="1" dirty="0">
              <a:solidFill>
                <a:schemeClr val="bg1"/>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4" name="TextBox 3">
            <a:extLst>
              <a:ext uri="{FF2B5EF4-FFF2-40B4-BE49-F238E27FC236}">
                <a16:creationId xmlns:a16="http://schemas.microsoft.com/office/drawing/2014/main" id="{AB11097B-B2DE-CDFC-7BE0-6E0D6DC08A4E}"/>
              </a:ext>
            </a:extLst>
          </p:cNvPr>
          <p:cNvSpPr txBox="1"/>
          <p:nvPr/>
        </p:nvSpPr>
        <p:spPr>
          <a:xfrm>
            <a:off x="1025595" y="365298"/>
            <a:ext cx="9319809" cy="830997"/>
          </a:xfrm>
          <a:prstGeom prst="rect">
            <a:avLst/>
          </a:prstGeom>
          <a:noFill/>
        </p:spPr>
        <p:txBody>
          <a:bodyPr wrap="square">
            <a:spAutoFit/>
          </a:bodyPr>
          <a:lstStyle/>
          <a:p>
            <a:pPr algn="just" rtl="1"/>
            <a:r>
              <a:rPr lang="fa-IR" sz="2400" b="1" dirty="0">
                <a:solidFill>
                  <a:srgbClr val="B2F514"/>
                </a:solidFill>
                <a:cs typeface="B Nazanin" panose="00000400000000000000" pitchFamily="2" charset="-78"/>
              </a:rPr>
              <a:t>تولید داده‌ها برای مسائل </a:t>
            </a:r>
            <a:r>
              <a:rPr lang="en-US" sz="2400" b="1" dirty="0">
                <a:solidFill>
                  <a:srgbClr val="B2F514"/>
                </a:solidFill>
                <a:cs typeface="B Nazanin" panose="00000400000000000000" pitchFamily="2" charset="-78"/>
              </a:rPr>
              <a:t>NP-Complete</a:t>
            </a:r>
            <a:r>
              <a:rPr lang="fa-IR" sz="2400" b="1" dirty="0">
                <a:solidFill>
                  <a:srgbClr val="B2F514"/>
                </a:solidFill>
                <a:cs typeface="B Nazanin" panose="00000400000000000000" pitchFamily="2" charset="-78"/>
              </a:rPr>
              <a:t>:</a:t>
            </a:r>
            <a:endParaRPr lang="en-US" sz="2400" b="1" dirty="0">
              <a:solidFill>
                <a:srgbClr val="B2F514"/>
              </a:solidFill>
              <a:cs typeface="B Nazanin" panose="00000400000000000000" pitchFamily="2" charset="-78"/>
            </a:endParaRPr>
          </a:p>
          <a:p>
            <a:pPr algn="just" rtl="1"/>
            <a:endParaRPr lang="fa-IR" sz="2400" b="1" dirty="0">
              <a:solidFill>
                <a:srgbClr val="FFC000"/>
              </a:solidFill>
              <a:cs typeface="B Nazanin" panose="00000400000000000000" pitchFamily="2" charset="-78"/>
            </a:endParaRPr>
          </a:p>
        </p:txBody>
      </p:sp>
      <p:sp>
        <p:nvSpPr>
          <p:cNvPr id="6" name="TextBox 5">
            <a:extLst>
              <a:ext uri="{FF2B5EF4-FFF2-40B4-BE49-F238E27FC236}">
                <a16:creationId xmlns:a16="http://schemas.microsoft.com/office/drawing/2014/main" id="{CE508B1C-BAF3-AD0F-4F6D-229506CDA805}"/>
              </a:ext>
            </a:extLst>
          </p:cNvPr>
          <p:cNvSpPr txBox="1"/>
          <p:nvPr/>
        </p:nvSpPr>
        <p:spPr>
          <a:xfrm>
            <a:off x="904568" y="838885"/>
            <a:ext cx="9440835" cy="1200329"/>
          </a:xfrm>
          <a:prstGeom prst="rect">
            <a:avLst/>
          </a:prstGeom>
          <a:noFill/>
        </p:spPr>
        <p:txBody>
          <a:bodyPr wrap="square">
            <a:spAutoFit/>
          </a:bodyPr>
          <a:lstStyle/>
          <a:p>
            <a:pPr algn="just" rtl="1"/>
            <a:r>
              <a:rPr lang="fa-IR" dirty="0">
                <a:cs typeface="B Nazanin" panose="00000400000000000000" pitchFamily="2" charset="-78"/>
              </a:rPr>
              <a:t>یکی از چالش‌های اصلی در ارزیابی مدل‌های زبانی بزرگ روی مسائل </a:t>
            </a:r>
            <a:r>
              <a:rPr lang="en-US" dirty="0">
                <a:cs typeface="B Nazanin" panose="00000400000000000000" pitchFamily="2" charset="-78"/>
              </a:rPr>
              <a:t>NP-Complete، </a:t>
            </a:r>
            <a:r>
              <a:rPr lang="fa-IR" dirty="0">
                <a:cs typeface="B Nazanin" panose="00000400000000000000" pitchFamily="2" charset="-78"/>
              </a:rPr>
              <a:t>کمبود داده‌های معیار بزرگ و متنوع است. برای هر یک از شش مسئله انتخاب شده، ما مجموعه‌ای از نمونه‌ها به همراه راه‌حل‌های متناظر آن‌ها ایجاد کردیم. توجه داشته باشید که راه‌حل ایجاد شده الزاما تنها راه‌حل مسئله نیست. برای اطمینان از قابل حل بودن نمونه‌ها، ابتدا یک راه‌حل تصادفی ساخته شده و سپس نمونه‌ای تولید می‌شود که توسط آن راه‌حل برآورده شود.</a:t>
            </a:r>
            <a:endParaRPr lang="en-US" dirty="0">
              <a:cs typeface="B Nazanin" panose="00000400000000000000" pitchFamily="2" charset="-78"/>
            </a:endParaRPr>
          </a:p>
        </p:txBody>
      </p:sp>
      <p:sp>
        <p:nvSpPr>
          <p:cNvPr id="3" name="TextBox 2">
            <a:extLst>
              <a:ext uri="{FF2B5EF4-FFF2-40B4-BE49-F238E27FC236}">
                <a16:creationId xmlns:a16="http://schemas.microsoft.com/office/drawing/2014/main" id="{DCB5A71F-2E86-5A7A-7823-BA7582DB0E33}"/>
              </a:ext>
            </a:extLst>
          </p:cNvPr>
          <p:cNvSpPr txBox="1"/>
          <p:nvPr/>
        </p:nvSpPr>
        <p:spPr>
          <a:xfrm>
            <a:off x="1025595" y="2404836"/>
            <a:ext cx="9319809" cy="830997"/>
          </a:xfrm>
          <a:prstGeom prst="rect">
            <a:avLst/>
          </a:prstGeom>
          <a:noFill/>
        </p:spPr>
        <p:txBody>
          <a:bodyPr wrap="square">
            <a:spAutoFit/>
          </a:bodyPr>
          <a:lstStyle/>
          <a:p>
            <a:pPr algn="just" rtl="1"/>
            <a:r>
              <a:rPr lang="fa-IR" sz="2400" b="1" dirty="0">
                <a:solidFill>
                  <a:srgbClr val="B2F514"/>
                </a:solidFill>
                <a:cs typeface="B Nazanin" panose="00000400000000000000" pitchFamily="2" charset="-78"/>
              </a:rPr>
              <a:t>روش تولید نمونه‌ها:</a:t>
            </a:r>
            <a:endParaRPr lang="en-US" sz="2400" b="1" dirty="0">
              <a:solidFill>
                <a:srgbClr val="B2F514"/>
              </a:solidFill>
              <a:cs typeface="B Nazanin" panose="00000400000000000000" pitchFamily="2" charset="-78"/>
            </a:endParaRPr>
          </a:p>
          <a:p>
            <a:pPr algn="just" rtl="1"/>
            <a:endParaRPr lang="fa-IR" sz="2400" b="1" dirty="0">
              <a:solidFill>
                <a:srgbClr val="FFC000"/>
              </a:solidFill>
              <a:cs typeface="B Nazanin" panose="00000400000000000000" pitchFamily="2" charset="-78"/>
            </a:endParaRPr>
          </a:p>
        </p:txBody>
      </p:sp>
      <p:sp>
        <p:nvSpPr>
          <p:cNvPr id="5" name="TextBox 4">
            <a:extLst>
              <a:ext uri="{FF2B5EF4-FFF2-40B4-BE49-F238E27FC236}">
                <a16:creationId xmlns:a16="http://schemas.microsoft.com/office/drawing/2014/main" id="{3A87A42D-463A-0CCC-9D6A-6BB0C34C205E}"/>
              </a:ext>
            </a:extLst>
          </p:cNvPr>
          <p:cNvSpPr txBox="1"/>
          <p:nvPr/>
        </p:nvSpPr>
        <p:spPr>
          <a:xfrm>
            <a:off x="904568" y="2878423"/>
            <a:ext cx="9440835" cy="1477328"/>
          </a:xfrm>
          <a:prstGeom prst="rect">
            <a:avLst/>
          </a:prstGeom>
          <a:noFill/>
        </p:spPr>
        <p:txBody>
          <a:bodyPr wrap="square">
            <a:spAutoFit/>
          </a:bodyPr>
          <a:lstStyle/>
          <a:p>
            <a:pPr algn="just" rtl="1"/>
            <a:r>
              <a:rPr lang="fa-IR" dirty="0">
                <a:cs typeface="B Nazanin" panose="00000400000000000000" pitchFamily="2" charset="-78"/>
              </a:rPr>
              <a:t>برای هر مسئله، الگوریتم‌های خاصی طراحی شد. به عنوان مثال در </a:t>
            </a:r>
            <a:r>
              <a:rPr lang="en-US" dirty="0">
                <a:cs typeface="B Nazanin" panose="00000400000000000000" pitchFamily="2" charset="-78"/>
              </a:rPr>
              <a:t>3SAT</a:t>
            </a:r>
            <a:r>
              <a:rPr lang="fa-IR" dirty="0">
                <a:cs typeface="B Nazanin" panose="00000400000000000000" pitchFamily="2" charset="-78"/>
              </a:rPr>
              <a:t> ابتدا یک تخصیص تصادفی به متغیرها داده شد و سپس هر بند شرطی </a:t>
            </a:r>
            <a:r>
              <a:rPr lang="en-US" dirty="0">
                <a:cs typeface="B Nazanin" panose="00000400000000000000" pitchFamily="2" charset="-78"/>
              </a:rPr>
              <a:t>(clause)</a:t>
            </a:r>
            <a:r>
              <a:rPr lang="fa-IR" dirty="0">
                <a:cs typeface="B Nazanin" panose="00000400000000000000" pitchFamily="2" charset="-78"/>
              </a:rPr>
              <a:t> طوری تنظیم شد که با راه‌حل مطابقت داشته باشد. در </a:t>
            </a:r>
            <a:r>
              <a:rPr lang="en-US" dirty="0">
                <a:cs typeface="B Nazanin" panose="00000400000000000000" pitchFamily="2" charset="-78"/>
              </a:rPr>
              <a:t>Subset Sum، </a:t>
            </a:r>
            <a:r>
              <a:rPr lang="fa-IR" dirty="0">
                <a:cs typeface="B Nazanin" panose="00000400000000000000" pitchFamily="2" charset="-78"/>
              </a:rPr>
              <a:t>زیرمجموعه‌ای به عنوان راه‌حل انتخاب شد و اعداد باقی‌مانده تصادفی تولید شدند تا مجموعه کامل شکل بگیرد. برای مسائل گرافی مثل </a:t>
            </a:r>
            <a:r>
              <a:rPr lang="en-US" dirty="0">
                <a:cs typeface="B Nazanin" panose="00000400000000000000" pitchFamily="2" charset="-78"/>
              </a:rPr>
              <a:t>Minimum Vertex Cover، Maximum Clique، Hamiltonian Path</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و </a:t>
            </a:r>
            <a:r>
              <a:rPr lang="en-US" dirty="0">
                <a:cs typeface="B Nazanin" panose="00000400000000000000" pitchFamily="2" charset="-78"/>
              </a:rPr>
              <a:t>Hamiltonian Cycle، </a:t>
            </a:r>
            <a:r>
              <a:rPr lang="fa-IR" dirty="0">
                <a:cs typeface="B Nazanin" panose="00000400000000000000" pitchFamily="2" charset="-78"/>
              </a:rPr>
              <a:t>الگوریتم‌ها شامل ایجاد ساختار پایه گراف </a:t>
            </a:r>
            <a:r>
              <a:rPr lang="en-US" dirty="0">
                <a:cs typeface="B Nazanin" panose="00000400000000000000" pitchFamily="2" charset="-78"/>
              </a:rPr>
              <a:t>(backbone) </a:t>
            </a:r>
            <a:r>
              <a:rPr lang="fa-IR" dirty="0">
                <a:cs typeface="B Nazanin" panose="00000400000000000000" pitchFamily="2" charset="-78"/>
              </a:rPr>
              <a:t>مطابق با راه‌حل و سپس افزودن یال‌های اضافی برای کنترل پیچیدگی و اتصال گراف بودند.</a:t>
            </a:r>
            <a:endParaRPr lang="en-US" dirty="0">
              <a:cs typeface="B Nazanin" panose="00000400000000000000" pitchFamily="2" charset="-78"/>
            </a:endParaRPr>
          </a:p>
        </p:txBody>
      </p:sp>
      <p:sp>
        <p:nvSpPr>
          <p:cNvPr id="10" name="TextBox 9">
            <a:extLst>
              <a:ext uri="{FF2B5EF4-FFF2-40B4-BE49-F238E27FC236}">
                <a16:creationId xmlns:a16="http://schemas.microsoft.com/office/drawing/2014/main" id="{58A36180-29A0-282B-F2C1-FAD77DC8136D}"/>
              </a:ext>
            </a:extLst>
          </p:cNvPr>
          <p:cNvSpPr txBox="1"/>
          <p:nvPr/>
        </p:nvSpPr>
        <p:spPr>
          <a:xfrm>
            <a:off x="1025594" y="4715221"/>
            <a:ext cx="9319809" cy="830997"/>
          </a:xfrm>
          <a:prstGeom prst="rect">
            <a:avLst/>
          </a:prstGeom>
          <a:noFill/>
        </p:spPr>
        <p:txBody>
          <a:bodyPr wrap="square">
            <a:spAutoFit/>
          </a:bodyPr>
          <a:lstStyle/>
          <a:p>
            <a:pPr algn="just" rtl="1"/>
            <a:r>
              <a:rPr lang="fa-IR" sz="2400" b="1" dirty="0">
                <a:solidFill>
                  <a:srgbClr val="B2F514"/>
                </a:solidFill>
                <a:cs typeface="B Nazanin" panose="00000400000000000000" pitchFamily="2" charset="-78"/>
              </a:rPr>
              <a:t>کنترل و پارامترها:</a:t>
            </a:r>
            <a:endParaRPr lang="en-US" sz="2400" b="1" dirty="0">
              <a:solidFill>
                <a:srgbClr val="B2F514"/>
              </a:solidFill>
              <a:cs typeface="B Nazanin" panose="00000400000000000000" pitchFamily="2" charset="-78"/>
            </a:endParaRPr>
          </a:p>
          <a:p>
            <a:pPr algn="just" rtl="1"/>
            <a:endParaRPr lang="fa-IR" sz="2400" b="1" dirty="0">
              <a:solidFill>
                <a:srgbClr val="FFC000"/>
              </a:solidFill>
              <a:cs typeface="B Nazanin" panose="00000400000000000000" pitchFamily="2" charset="-78"/>
            </a:endParaRPr>
          </a:p>
        </p:txBody>
      </p:sp>
      <p:sp>
        <p:nvSpPr>
          <p:cNvPr id="11" name="TextBox 10">
            <a:extLst>
              <a:ext uri="{FF2B5EF4-FFF2-40B4-BE49-F238E27FC236}">
                <a16:creationId xmlns:a16="http://schemas.microsoft.com/office/drawing/2014/main" id="{7C31636D-504B-53AB-BCBC-B88B986DDBEB}"/>
              </a:ext>
            </a:extLst>
          </p:cNvPr>
          <p:cNvSpPr txBox="1"/>
          <p:nvPr/>
        </p:nvSpPr>
        <p:spPr>
          <a:xfrm>
            <a:off x="904567" y="5188808"/>
            <a:ext cx="9440835" cy="923330"/>
          </a:xfrm>
          <a:prstGeom prst="rect">
            <a:avLst/>
          </a:prstGeom>
          <a:noFill/>
        </p:spPr>
        <p:txBody>
          <a:bodyPr wrap="square">
            <a:spAutoFit/>
          </a:bodyPr>
          <a:lstStyle/>
          <a:p>
            <a:pPr algn="just" rtl="1"/>
            <a:r>
              <a:rPr lang="fa-IR" dirty="0">
                <a:cs typeface="B Nazanin" panose="00000400000000000000" pitchFamily="2" charset="-78"/>
              </a:rPr>
              <a:t>این روش‌ها امکان کنترل دقیق دشواری مسئله و ویژگی‌های نمونه‌ها را از طریق پارامترهایی مانند تعداد متغیرها یا رئوس، نسبت زیرمجموعه‌ها یا کلیک‌ها، چگالی یال‌ها و محدوده اعداد فراهم می‌کنند. همچنین برای هر مسئله، تابعی برای بررسی صحت راه‌حل، تابعی برای نمایش آن و امکان حل نمونه با استفاده از </a:t>
            </a:r>
            <a:r>
              <a:rPr lang="en-US" dirty="0">
                <a:cs typeface="B Nazanin" panose="00000400000000000000" pitchFamily="2" charset="-78"/>
              </a:rPr>
              <a:t>Z3</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آماده شد تا ارزیابی مدل‌ها به شکل کامل و استاندارد انجام شود.</a:t>
            </a:r>
            <a:endParaRPr lang="en-US" dirty="0">
              <a:cs typeface="B Nazanin" panose="00000400000000000000" pitchFamily="2" charset="-78"/>
            </a:endParaRPr>
          </a:p>
        </p:txBody>
      </p:sp>
    </p:spTree>
    <p:extLst>
      <p:ext uri="{BB962C8B-B14F-4D97-AF65-F5344CB8AC3E}">
        <p14:creationId xmlns:p14="http://schemas.microsoft.com/office/powerpoint/2010/main" val="40318271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A1426-9C42-BACD-864C-E07FF69E9515}"/>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0627E0E1-1D7C-FBF1-60B8-B2321AD66395}"/>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5" name="Freeform: Shape 34">
            <a:extLst>
              <a:ext uri="{FF2B5EF4-FFF2-40B4-BE49-F238E27FC236}">
                <a16:creationId xmlns:a16="http://schemas.microsoft.com/office/drawing/2014/main" id="{D44A9EE4-8E8F-FCB2-E447-B93477214F53}"/>
              </a:ext>
            </a:extLst>
          </p:cNvPr>
          <p:cNvSpPr/>
          <p:nvPr/>
        </p:nvSpPr>
        <p:spPr>
          <a:xfrm rot="16200000">
            <a:off x="11432432"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6" name="Freeform: Shape 35">
            <a:extLst>
              <a:ext uri="{FF2B5EF4-FFF2-40B4-BE49-F238E27FC236}">
                <a16:creationId xmlns:a16="http://schemas.microsoft.com/office/drawing/2014/main" id="{0FE00251-3437-CB30-6A38-4F2CC20130FD}"/>
              </a:ext>
            </a:extLst>
          </p:cNvPr>
          <p:cNvSpPr/>
          <p:nvPr/>
        </p:nvSpPr>
        <p:spPr>
          <a:xfrm rot="16200000">
            <a:off x="11432432"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5C81B676-E612-FF66-4701-80EB5635E17D}"/>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5B9BD5"/>
                </a:solidFill>
                <a:cs typeface="B Nazanin" panose="00000400000000000000" pitchFamily="2" charset="-78"/>
              </a:rPr>
              <a:t>منابع</a:t>
            </a:r>
            <a:endParaRPr lang="en-US" sz="2000" b="1" dirty="0">
              <a:solidFill>
                <a:srgbClr val="5B9BD5"/>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 name="Freeform: Shape 2">
            <a:extLst>
              <a:ext uri="{FF2B5EF4-FFF2-40B4-BE49-F238E27FC236}">
                <a16:creationId xmlns:a16="http://schemas.microsoft.com/office/drawing/2014/main" id="{37F84039-CB0C-015F-725C-902810288F7D}"/>
              </a:ext>
            </a:extLst>
          </p:cNvPr>
          <p:cNvSpPr/>
          <p:nvPr/>
        </p:nvSpPr>
        <p:spPr>
          <a:xfrm rot="16200000">
            <a:off x="11432432"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B2F514"/>
                </a:solidFill>
                <a:cs typeface="B Nazanin" panose="00000400000000000000" pitchFamily="2" charset="-78"/>
              </a:rPr>
              <a:t>مجموعه داده</a:t>
            </a:r>
            <a:endParaRPr lang="en-US" sz="2000" b="1" dirty="0">
              <a:solidFill>
                <a:srgbClr val="B2F514"/>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4" name="Freeform: Shape 3">
            <a:extLst>
              <a:ext uri="{FF2B5EF4-FFF2-40B4-BE49-F238E27FC236}">
                <a16:creationId xmlns:a16="http://schemas.microsoft.com/office/drawing/2014/main" id="{1FE3BA5E-C487-A219-6FA7-F5763DA1CEAC}"/>
              </a:ext>
            </a:extLst>
          </p:cNvPr>
          <p:cNvSpPr/>
          <p:nvPr/>
        </p:nvSpPr>
        <p:spPr>
          <a:xfrm rot="16200000">
            <a:off x="11058807"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chemeClr val="bg1"/>
                </a:solidFill>
                <a:cs typeface="B Nazanin" panose="00000400000000000000" pitchFamily="2" charset="-78"/>
              </a:rPr>
              <a:t>روش های مرجع</a:t>
            </a:r>
            <a:endParaRPr lang="en-US" sz="2000" b="1" dirty="0">
              <a:solidFill>
                <a:schemeClr val="bg1"/>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6" name="TextBox 5">
            <a:extLst>
              <a:ext uri="{FF2B5EF4-FFF2-40B4-BE49-F238E27FC236}">
                <a16:creationId xmlns:a16="http://schemas.microsoft.com/office/drawing/2014/main" id="{42145AB2-0BC0-D44D-A492-E5269461F8DD}"/>
              </a:ext>
            </a:extLst>
          </p:cNvPr>
          <p:cNvSpPr txBox="1"/>
          <p:nvPr/>
        </p:nvSpPr>
        <p:spPr>
          <a:xfrm>
            <a:off x="1025595" y="365298"/>
            <a:ext cx="9319809" cy="830997"/>
          </a:xfrm>
          <a:prstGeom prst="rect">
            <a:avLst/>
          </a:prstGeom>
          <a:noFill/>
        </p:spPr>
        <p:txBody>
          <a:bodyPr wrap="square">
            <a:spAutoFit/>
          </a:bodyPr>
          <a:lstStyle/>
          <a:p>
            <a:pPr algn="just" rtl="1"/>
            <a:r>
              <a:rPr lang="en-US" sz="2400" b="1" dirty="0">
                <a:solidFill>
                  <a:srgbClr val="46EC27"/>
                </a:solidFill>
                <a:cs typeface="B Nazanin" panose="00000400000000000000" pitchFamily="2" charset="-78"/>
              </a:rPr>
              <a:t>Z3 Theorem Prover</a:t>
            </a:r>
            <a:r>
              <a:rPr lang="fa-IR" sz="2400" b="1" dirty="0">
                <a:solidFill>
                  <a:srgbClr val="B2F514"/>
                </a:solidFill>
                <a:cs typeface="B Nazanin" panose="00000400000000000000" pitchFamily="2" charset="-78"/>
              </a:rPr>
              <a:t>:</a:t>
            </a:r>
            <a:endParaRPr lang="en-US" sz="2400" b="1" dirty="0">
              <a:solidFill>
                <a:srgbClr val="B2F514"/>
              </a:solidFill>
              <a:cs typeface="B Nazanin" panose="00000400000000000000" pitchFamily="2" charset="-78"/>
            </a:endParaRPr>
          </a:p>
          <a:p>
            <a:pPr algn="just" rtl="1"/>
            <a:endParaRPr lang="fa-IR" sz="2400" b="1" dirty="0">
              <a:solidFill>
                <a:srgbClr val="FFC000"/>
              </a:solidFill>
              <a:cs typeface="B Nazanin" panose="00000400000000000000" pitchFamily="2" charset="-78"/>
            </a:endParaRPr>
          </a:p>
        </p:txBody>
      </p:sp>
      <p:sp>
        <p:nvSpPr>
          <p:cNvPr id="7" name="TextBox 6">
            <a:extLst>
              <a:ext uri="{FF2B5EF4-FFF2-40B4-BE49-F238E27FC236}">
                <a16:creationId xmlns:a16="http://schemas.microsoft.com/office/drawing/2014/main" id="{FC36D552-8283-4BE8-EDD0-A90473818386}"/>
              </a:ext>
            </a:extLst>
          </p:cNvPr>
          <p:cNvSpPr txBox="1"/>
          <p:nvPr/>
        </p:nvSpPr>
        <p:spPr>
          <a:xfrm>
            <a:off x="904568" y="917541"/>
            <a:ext cx="9440835" cy="2031325"/>
          </a:xfrm>
          <a:prstGeom prst="rect">
            <a:avLst/>
          </a:prstGeom>
          <a:noFill/>
        </p:spPr>
        <p:txBody>
          <a:bodyPr wrap="square">
            <a:spAutoFit/>
          </a:bodyPr>
          <a:lstStyle/>
          <a:p>
            <a:pPr algn="just" rtl="1"/>
            <a:r>
              <a:rPr lang="en-US" dirty="0">
                <a:cs typeface="B Nazanin" panose="00000400000000000000" pitchFamily="2" charset="-78"/>
              </a:rPr>
              <a:t>Z3</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یک حل‌کننده قدرتمند </a:t>
            </a:r>
            <a:r>
              <a:rPr lang="en-US" dirty="0">
                <a:cs typeface="B Nazanin" panose="00000400000000000000" pitchFamily="2" charset="-78"/>
              </a:rPr>
              <a:t>SMT (Satisfiability Modulo Theories)</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است که توسط مایکروسافت توسعه یافته و برای حل محدودیت های پیچیده طراحی شده است. این ابزار در زمینه‌هایی مانند راستی‌آزمایی نرم‌افزار، اجرای سمبولیک و تحلیل پیشرفته برنامه‌ها کاربرد دارد. </a:t>
            </a:r>
            <a:r>
              <a:rPr lang="en-US" dirty="0">
                <a:cs typeface="B Nazanin" panose="00000400000000000000" pitchFamily="2" charset="-78"/>
              </a:rPr>
              <a:t>Z3</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به عنوان یک حل‌کننده دقیق، تضمین می‌کند که اگر راه‌حلی وجود داشته باشد آن را پیدا کند یا ثابت کند که هیچ راه‌حلی وجود ندارد. برای شش مسئله </a:t>
            </a:r>
            <a:r>
              <a:rPr lang="en-US" dirty="0">
                <a:cs typeface="B Nazanin" panose="00000400000000000000" pitchFamily="2" charset="-78"/>
              </a:rPr>
              <a:t>NP-Complete</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مورد مطالعه، مدل‌هایی با استفاده از </a:t>
            </a:r>
            <a:r>
              <a:rPr lang="en-US" dirty="0">
                <a:cs typeface="B Nazanin" panose="00000400000000000000" pitchFamily="2" charset="-78"/>
              </a:rPr>
              <a:t>API</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پایتون </a:t>
            </a:r>
            <a:r>
              <a:rPr lang="en-US" dirty="0">
                <a:cs typeface="B Nazanin" panose="00000400000000000000" pitchFamily="2" charset="-78"/>
              </a:rPr>
              <a:t>Z3</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ساخته شد تا محدودیت های هر نمونه به دقت کدگذاری شود. با این حال، پیچیدگی زمانی آن در بدترین حالت همچنان نمایی است. فرضیه اصلی ما این است که </a:t>
            </a:r>
            <a:r>
              <a:rPr lang="en-US" dirty="0">
                <a:cs typeface="B Nazanin" panose="00000400000000000000" pitchFamily="2" charset="-78"/>
              </a:rPr>
              <a:t> LLM</a:t>
            </a:r>
            <a:r>
              <a:rPr lang="fa-IR" dirty="0">
                <a:cs typeface="B Nazanin" panose="00000400000000000000" pitchFamily="2" charset="-78"/>
              </a:rPr>
              <a:t>ها با قابلیت استنتاج در زمان چندجمله</a:t>
            </a:r>
            <a:r>
              <a:rPr lang="en-US" dirty="0">
                <a:cs typeface="B Nazanin" panose="00000400000000000000" pitchFamily="2" charset="-78"/>
              </a:rPr>
              <a:t> </a:t>
            </a:r>
            <a:r>
              <a:rPr lang="fa-IR" dirty="0">
                <a:cs typeface="B Nazanin" panose="00000400000000000000" pitchFamily="2" charset="-78"/>
              </a:rPr>
              <a:t>ای می‌توانند نقش حل‌کننده‌های ابتکاری </a:t>
            </a:r>
            <a:r>
              <a:rPr lang="en-US" dirty="0">
                <a:cs typeface="B Nazanin" panose="00000400000000000000" pitchFamily="2" charset="-78"/>
              </a:rPr>
              <a:t>(heuristic)</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را داشته باشند و افزایش دقت آن‌ها می‌تواند منجر به مدل‌هایی با دقت بالا و زمان اجرا چندجمله‌ای شود.</a:t>
            </a:r>
            <a:endParaRPr lang="en-US" dirty="0">
              <a:cs typeface="B Nazanin" panose="00000400000000000000" pitchFamily="2" charset="-78"/>
            </a:endParaRPr>
          </a:p>
        </p:txBody>
      </p:sp>
      <p:grpSp>
        <p:nvGrpSpPr>
          <p:cNvPr id="9" name="Group 8">
            <a:extLst>
              <a:ext uri="{FF2B5EF4-FFF2-40B4-BE49-F238E27FC236}">
                <a16:creationId xmlns:a16="http://schemas.microsoft.com/office/drawing/2014/main" id="{7F4DC117-508F-DABC-CFFC-6053F7EEDEDF}"/>
              </a:ext>
            </a:extLst>
          </p:cNvPr>
          <p:cNvGrpSpPr/>
          <p:nvPr/>
        </p:nvGrpSpPr>
        <p:grpSpPr>
          <a:xfrm>
            <a:off x="5727977" y="3561900"/>
            <a:ext cx="4793161" cy="2482734"/>
            <a:chOff x="2616314" y="3234812"/>
            <a:chExt cx="6017342" cy="3116827"/>
          </a:xfrm>
        </p:grpSpPr>
        <p:pic>
          <p:nvPicPr>
            <p:cNvPr id="13314" name="Picture 2" descr="Analyzing Teleport RBAC with Z3: Regexes, queries and formal methods">
              <a:extLst>
                <a:ext uri="{FF2B5EF4-FFF2-40B4-BE49-F238E27FC236}">
                  <a16:creationId xmlns:a16="http://schemas.microsoft.com/office/drawing/2014/main" id="{3C7CF307-E03C-7B52-30F9-20C807452B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48" b="4168"/>
            <a:stretch>
              <a:fillRect/>
            </a:stretch>
          </p:blipFill>
          <p:spPr bwMode="auto">
            <a:xfrm>
              <a:off x="2616314" y="3234812"/>
              <a:ext cx="6017342" cy="311682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545DB9B-2E15-22DA-580C-BC7496499713}"/>
                </a:ext>
              </a:extLst>
            </p:cNvPr>
            <p:cNvSpPr/>
            <p:nvPr/>
          </p:nvSpPr>
          <p:spPr>
            <a:xfrm>
              <a:off x="2841523" y="3323303"/>
              <a:ext cx="914400" cy="9144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13316" name="Picture 4">
            <a:extLst>
              <a:ext uri="{FF2B5EF4-FFF2-40B4-BE49-F238E27FC236}">
                <a16:creationId xmlns:a16="http://schemas.microsoft.com/office/drawing/2014/main" id="{09D80A57-004E-F949-FE1C-840FADBF59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897" y="3501109"/>
            <a:ext cx="4433453" cy="2482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6899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0988F-776B-705D-8132-855C8093420F}"/>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D3016919-0E0D-F7BE-1673-87FF108D1009}"/>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5" name="Freeform: Shape 34">
            <a:extLst>
              <a:ext uri="{FF2B5EF4-FFF2-40B4-BE49-F238E27FC236}">
                <a16:creationId xmlns:a16="http://schemas.microsoft.com/office/drawing/2014/main" id="{D1B83DB8-4C54-2922-1349-8B760238B836}"/>
              </a:ext>
            </a:extLst>
          </p:cNvPr>
          <p:cNvSpPr/>
          <p:nvPr/>
        </p:nvSpPr>
        <p:spPr>
          <a:xfrm rot="16200000">
            <a:off x="11432432"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6" name="Freeform: Shape 35">
            <a:extLst>
              <a:ext uri="{FF2B5EF4-FFF2-40B4-BE49-F238E27FC236}">
                <a16:creationId xmlns:a16="http://schemas.microsoft.com/office/drawing/2014/main" id="{05D46281-6E8B-D80D-2A45-5CCF24AE497A}"/>
              </a:ext>
            </a:extLst>
          </p:cNvPr>
          <p:cNvSpPr/>
          <p:nvPr/>
        </p:nvSpPr>
        <p:spPr>
          <a:xfrm rot="16200000">
            <a:off x="11432432"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E98DDEA5-66B8-F574-EA3B-2307630D412B}"/>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5B9BD5"/>
                </a:solidFill>
                <a:cs typeface="B Nazanin" panose="00000400000000000000" pitchFamily="2" charset="-78"/>
              </a:rPr>
              <a:t>منابع</a:t>
            </a:r>
            <a:endParaRPr lang="en-US" sz="2000" b="1" dirty="0">
              <a:solidFill>
                <a:srgbClr val="5B9BD5"/>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 name="Freeform: Shape 2">
            <a:extLst>
              <a:ext uri="{FF2B5EF4-FFF2-40B4-BE49-F238E27FC236}">
                <a16:creationId xmlns:a16="http://schemas.microsoft.com/office/drawing/2014/main" id="{C95BD6BA-EF2C-6EC9-32C3-BA743899C37D}"/>
              </a:ext>
            </a:extLst>
          </p:cNvPr>
          <p:cNvSpPr/>
          <p:nvPr/>
        </p:nvSpPr>
        <p:spPr>
          <a:xfrm rot="16200000">
            <a:off x="11432432"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B2F514"/>
                </a:solidFill>
                <a:cs typeface="B Nazanin" panose="00000400000000000000" pitchFamily="2" charset="-78"/>
              </a:rPr>
              <a:t>مجموعه داده</a:t>
            </a:r>
            <a:endParaRPr lang="en-US" sz="2000" b="1" dirty="0">
              <a:solidFill>
                <a:srgbClr val="B2F514"/>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4" name="Freeform: Shape 3">
            <a:extLst>
              <a:ext uri="{FF2B5EF4-FFF2-40B4-BE49-F238E27FC236}">
                <a16:creationId xmlns:a16="http://schemas.microsoft.com/office/drawing/2014/main" id="{7853CB34-1F85-86F0-286C-BA0CC195EE24}"/>
              </a:ext>
            </a:extLst>
          </p:cNvPr>
          <p:cNvSpPr/>
          <p:nvPr/>
        </p:nvSpPr>
        <p:spPr>
          <a:xfrm rot="16200000">
            <a:off x="11058807"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chemeClr val="bg1"/>
                </a:solidFill>
                <a:cs typeface="B Nazanin" panose="00000400000000000000" pitchFamily="2" charset="-78"/>
              </a:rPr>
              <a:t>روش های مرجع</a:t>
            </a:r>
            <a:endParaRPr lang="en-US" sz="2000" b="1" dirty="0">
              <a:solidFill>
                <a:schemeClr val="bg1"/>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2" name="TextBox 1">
            <a:extLst>
              <a:ext uri="{FF2B5EF4-FFF2-40B4-BE49-F238E27FC236}">
                <a16:creationId xmlns:a16="http://schemas.microsoft.com/office/drawing/2014/main" id="{6BF2D545-0A0B-3D1B-231D-D568E9C177B1}"/>
              </a:ext>
            </a:extLst>
          </p:cNvPr>
          <p:cNvSpPr txBox="1"/>
          <p:nvPr/>
        </p:nvSpPr>
        <p:spPr>
          <a:xfrm>
            <a:off x="1025595" y="365298"/>
            <a:ext cx="9319809" cy="830997"/>
          </a:xfrm>
          <a:prstGeom prst="rect">
            <a:avLst/>
          </a:prstGeom>
          <a:noFill/>
        </p:spPr>
        <p:txBody>
          <a:bodyPr wrap="square">
            <a:spAutoFit/>
          </a:bodyPr>
          <a:lstStyle/>
          <a:p>
            <a:pPr algn="just" rtl="1"/>
            <a:r>
              <a:rPr lang="en-US" sz="2400" b="1" dirty="0">
                <a:solidFill>
                  <a:srgbClr val="46EC27"/>
                </a:solidFill>
                <a:cs typeface="B Nazanin" panose="00000400000000000000" pitchFamily="2" charset="-78"/>
              </a:rPr>
              <a:t>Base LLM (Gemini 2.5 Flash)</a:t>
            </a:r>
            <a:r>
              <a:rPr lang="fa-IR" sz="2400" b="1" dirty="0">
                <a:solidFill>
                  <a:srgbClr val="B2F514"/>
                </a:solidFill>
                <a:cs typeface="B Nazanin" panose="00000400000000000000" pitchFamily="2" charset="-78"/>
              </a:rPr>
              <a:t>:</a:t>
            </a:r>
            <a:endParaRPr lang="en-US" sz="2400" b="1" dirty="0">
              <a:solidFill>
                <a:srgbClr val="B2F514"/>
              </a:solidFill>
              <a:cs typeface="B Nazanin" panose="00000400000000000000" pitchFamily="2" charset="-78"/>
            </a:endParaRPr>
          </a:p>
          <a:p>
            <a:pPr algn="just" rtl="1"/>
            <a:endParaRPr lang="fa-IR" sz="2400" b="1" dirty="0">
              <a:solidFill>
                <a:srgbClr val="FFC000"/>
              </a:solidFill>
              <a:cs typeface="B Nazanin" panose="00000400000000000000" pitchFamily="2" charset="-78"/>
            </a:endParaRPr>
          </a:p>
        </p:txBody>
      </p:sp>
      <p:sp>
        <p:nvSpPr>
          <p:cNvPr id="5" name="TextBox 4">
            <a:extLst>
              <a:ext uri="{FF2B5EF4-FFF2-40B4-BE49-F238E27FC236}">
                <a16:creationId xmlns:a16="http://schemas.microsoft.com/office/drawing/2014/main" id="{013F1962-F179-C132-B043-C81A57869E93}"/>
              </a:ext>
            </a:extLst>
          </p:cNvPr>
          <p:cNvSpPr txBox="1"/>
          <p:nvPr/>
        </p:nvSpPr>
        <p:spPr>
          <a:xfrm>
            <a:off x="904568" y="917541"/>
            <a:ext cx="9440835" cy="1754326"/>
          </a:xfrm>
          <a:prstGeom prst="rect">
            <a:avLst/>
          </a:prstGeom>
          <a:noFill/>
        </p:spPr>
        <p:txBody>
          <a:bodyPr wrap="square">
            <a:spAutoFit/>
          </a:bodyPr>
          <a:lstStyle/>
          <a:p>
            <a:pPr algn="just" rtl="1"/>
            <a:r>
              <a:rPr lang="en-US" dirty="0">
                <a:cs typeface="B Nazanin" panose="00000400000000000000" pitchFamily="2" charset="-78"/>
              </a:rPr>
              <a:t>Baseline</a:t>
            </a:r>
            <a:r>
              <a:rPr lang="fa-IR" dirty="0">
                <a:cs typeface="B Nazanin" panose="00000400000000000000" pitchFamily="2" charset="-78"/>
              </a:rPr>
              <a:t> </a:t>
            </a:r>
            <a:r>
              <a:rPr lang="en-US" dirty="0">
                <a:cs typeface="B Nazanin" panose="00000400000000000000" pitchFamily="2" charset="-78"/>
              </a:rPr>
              <a:t> </a:t>
            </a:r>
            <a:r>
              <a:rPr lang="ar-SA" dirty="0">
                <a:cs typeface="B Nazanin" panose="00000400000000000000" pitchFamily="2" charset="-78"/>
              </a:rPr>
              <a:t>دوم ما یک مدل زبانی بزرگ پیشرفته است که تعادل مناسبی بین عملکرد، هزینه و سرعت استنتاج دارد. ما مدل </a:t>
            </a:r>
            <a:r>
              <a:rPr lang="en-US" dirty="0">
                <a:cs typeface="B Nazanin" panose="00000400000000000000" pitchFamily="2" charset="-78"/>
              </a:rPr>
              <a:t>Gemini 2.5 Flash</a:t>
            </a:r>
            <a:r>
              <a:rPr lang="fa-IR" dirty="0">
                <a:cs typeface="B Nazanin" panose="00000400000000000000" pitchFamily="2" charset="-78"/>
              </a:rPr>
              <a:t> </a:t>
            </a:r>
            <a:r>
              <a:rPr lang="en-US" dirty="0">
                <a:cs typeface="B Nazanin" panose="00000400000000000000" pitchFamily="2" charset="-78"/>
              </a:rPr>
              <a:t> </a:t>
            </a:r>
            <a:r>
              <a:rPr lang="ar-SA" dirty="0">
                <a:cs typeface="B Nazanin" panose="00000400000000000000" pitchFamily="2" charset="-78"/>
              </a:rPr>
              <a:t>را انتخاب کردیم، زیرا مدل‌های قوی‌تر مانند </a:t>
            </a:r>
            <a:r>
              <a:rPr lang="en-US" dirty="0">
                <a:cs typeface="B Nazanin" panose="00000400000000000000" pitchFamily="2" charset="-78"/>
              </a:rPr>
              <a:t>Gemini 2.5 Pro</a:t>
            </a:r>
            <a:r>
              <a:rPr lang="fa-IR" dirty="0">
                <a:cs typeface="B Nazanin" panose="00000400000000000000" pitchFamily="2" charset="-78"/>
              </a:rPr>
              <a:t> </a:t>
            </a:r>
            <a:r>
              <a:rPr lang="en-US" dirty="0">
                <a:cs typeface="B Nazanin" panose="00000400000000000000" pitchFamily="2" charset="-78"/>
              </a:rPr>
              <a:t> </a:t>
            </a:r>
            <a:r>
              <a:rPr lang="ar-SA" dirty="0">
                <a:cs typeface="B Nazanin" panose="00000400000000000000" pitchFamily="2" charset="-78"/>
              </a:rPr>
              <a:t>یا </a:t>
            </a:r>
            <a:r>
              <a:rPr lang="en-US" dirty="0">
                <a:cs typeface="B Nazanin" panose="00000400000000000000" pitchFamily="2" charset="-78"/>
              </a:rPr>
              <a:t>GPT-4o</a:t>
            </a:r>
            <a:r>
              <a:rPr lang="fa-IR" dirty="0">
                <a:cs typeface="B Nazanin" panose="00000400000000000000" pitchFamily="2" charset="-78"/>
              </a:rPr>
              <a:t> </a:t>
            </a:r>
            <a:r>
              <a:rPr lang="en-US" dirty="0">
                <a:cs typeface="B Nazanin" panose="00000400000000000000" pitchFamily="2" charset="-78"/>
              </a:rPr>
              <a:t> </a:t>
            </a:r>
            <a:r>
              <a:rPr lang="ar-SA" dirty="0">
                <a:cs typeface="B Nazanin" panose="00000400000000000000" pitchFamily="2" charset="-78"/>
              </a:rPr>
              <a:t>با هزینه محاسباتی و ت</a:t>
            </a:r>
            <a:r>
              <a:rPr lang="fa-IR" dirty="0">
                <a:cs typeface="B Nazanin" panose="00000400000000000000" pitchFamily="2" charset="-78"/>
              </a:rPr>
              <a:t>ا</a:t>
            </a:r>
            <a:r>
              <a:rPr lang="ar-SA" dirty="0">
                <a:cs typeface="B Nazanin" panose="00000400000000000000" pitchFamily="2" charset="-78"/>
              </a:rPr>
              <a:t>خیر بسیار بالا مناسب این کار نیستند، در حالی که </a:t>
            </a:r>
            <a:r>
              <a:rPr lang="en-US" dirty="0">
                <a:cs typeface="B Nazanin" panose="00000400000000000000" pitchFamily="2" charset="-78"/>
              </a:rPr>
              <a:t>Z3</a:t>
            </a:r>
            <a:r>
              <a:rPr lang="fa-IR" dirty="0">
                <a:cs typeface="B Nazanin" panose="00000400000000000000" pitchFamily="2" charset="-78"/>
              </a:rPr>
              <a:t> </a:t>
            </a:r>
            <a:r>
              <a:rPr lang="en-US" dirty="0">
                <a:cs typeface="B Nazanin" panose="00000400000000000000" pitchFamily="2" charset="-78"/>
              </a:rPr>
              <a:t> </a:t>
            </a:r>
            <a:r>
              <a:rPr lang="ar-SA" dirty="0">
                <a:cs typeface="B Nazanin" panose="00000400000000000000" pitchFamily="2" charset="-78"/>
              </a:rPr>
              <a:t>می‌تواند مسائل را سریع‌تر حل کند. برای ارزیابی این </a:t>
            </a:r>
            <a:r>
              <a:rPr lang="en-US" dirty="0">
                <a:cs typeface="B Nazanin" panose="00000400000000000000" pitchFamily="2" charset="-78"/>
              </a:rPr>
              <a:t>baseline، </a:t>
            </a:r>
            <a:r>
              <a:rPr lang="ar-SA" dirty="0">
                <a:cs typeface="B Nazanin" panose="00000400000000000000" pitchFamily="2" charset="-78"/>
              </a:rPr>
              <a:t>از استراتژی </a:t>
            </a:r>
            <a:r>
              <a:rPr lang="en-US" dirty="0">
                <a:cs typeface="B Nazanin" panose="00000400000000000000" pitchFamily="2" charset="-78"/>
              </a:rPr>
              <a:t>Zero-Shot Prompting</a:t>
            </a:r>
            <a:r>
              <a:rPr lang="fa-IR" dirty="0">
                <a:cs typeface="B Nazanin" panose="00000400000000000000" pitchFamily="2" charset="-78"/>
              </a:rPr>
              <a:t> </a:t>
            </a:r>
            <a:r>
              <a:rPr lang="en-US" dirty="0">
                <a:cs typeface="B Nazanin" panose="00000400000000000000" pitchFamily="2" charset="-78"/>
              </a:rPr>
              <a:t> </a:t>
            </a:r>
            <a:r>
              <a:rPr lang="ar-SA" dirty="0">
                <a:cs typeface="B Nazanin" panose="00000400000000000000" pitchFamily="2" charset="-78"/>
              </a:rPr>
              <a:t>استفاده شد: برای هر نمونه مسئله، یک دستور طبیعی طراحی شد که مشکل را توصیف کرده و به مدل دستور می‌دهد پاسخ نهایی را در قالب ساختاریافته و قابل پردازش ارائه دهد</a:t>
            </a:r>
            <a:r>
              <a:rPr lang="fa-IR" dirty="0">
                <a:cs typeface="B Nazanin" panose="00000400000000000000" pitchFamily="2" charset="-78"/>
              </a:rPr>
              <a:t>.</a:t>
            </a:r>
            <a:r>
              <a:rPr lang="ar-SA" dirty="0">
                <a:cs typeface="B Nazanin" panose="00000400000000000000" pitchFamily="2" charset="-78"/>
              </a:rPr>
              <a:t> عملکرد این </a:t>
            </a:r>
            <a:r>
              <a:rPr lang="en-US" dirty="0">
                <a:cs typeface="B Nazanin" panose="00000400000000000000" pitchFamily="2" charset="-78"/>
              </a:rPr>
              <a:t>baseline</a:t>
            </a:r>
            <a:r>
              <a:rPr lang="fa-IR" dirty="0">
                <a:cs typeface="B Nazanin" panose="00000400000000000000" pitchFamily="2" charset="-78"/>
              </a:rPr>
              <a:t> </a:t>
            </a:r>
            <a:r>
              <a:rPr lang="en-US" dirty="0">
                <a:cs typeface="B Nazanin" panose="00000400000000000000" pitchFamily="2" charset="-78"/>
              </a:rPr>
              <a:t> </a:t>
            </a:r>
            <a:r>
              <a:rPr lang="ar-SA" dirty="0">
                <a:cs typeface="B Nazanin" panose="00000400000000000000" pitchFamily="2" charset="-78"/>
              </a:rPr>
              <a:t>نشان می‌دهد که حتی یک </a:t>
            </a:r>
            <a:r>
              <a:rPr lang="en-US" dirty="0">
                <a:cs typeface="B Nazanin" panose="00000400000000000000" pitchFamily="2" charset="-78"/>
              </a:rPr>
              <a:t>LLM</a:t>
            </a:r>
            <a:r>
              <a:rPr lang="fa-IR" dirty="0">
                <a:cs typeface="B Nazanin" panose="00000400000000000000" pitchFamily="2" charset="-78"/>
              </a:rPr>
              <a:t> </a:t>
            </a:r>
            <a:r>
              <a:rPr lang="en-US" dirty="0">
                <a:cs typeface="B Nazanin" panose="00000400000000000000" pitchFamily="2" charset="-78"/>
              </a:rPr>
              <a:t> </a:t>
            </a:r>
            <a:r>
              <a:rPr lang="ar-SA" dirty="0">
                <a:cs typeface="B Nazanin" panose="00000400000000000000" pitchFamily="2" charset="-78"/>
              </a:rPr>
              <a:t>عمومی قدرتمند بدون آموزش تخصصی یا ابزار کمکی توانایی حل مسائل محاسباتی پیچیده را دارد.</a:t>
            </a:r>
            <a:endParaRPr lang="en-US" dirty="0">
              <a:cs typeface="B Nazanin" panose="00000400000000000000" pitchFamily="2" charset="-78"/>
            </a:endParaRPr>
          </a:p>
        </p:txBody>
      </p:sp>
      <p:grpSp>
        <p:nvGrpSpPr>
          <p:cNvPr id="7" name="Group 6">
            <a:extLst>
              <a:ext uri="{FF2B5EF4-FFF2-40B4-BE49-F238E27FC236}">
                <a16:creationId xmlns:a16="http://schemas.microsoft.com/office/drawing/2014/main" id="{450D6A8E-84CF-8DE7-957A-4A73821389FC}"/>
              </a:ext>
            </a:extLst>
          </p:cNvPr>
          <p:cNvGrpSpPr/>
          <p:nvPr/>
        </p:nvGrpSpPr>
        <p:grpSpPr>
          <a:xfrm>
            <a:off x="1025595" y="3273232"/>
            <a:ext cx="4278539" cy="2667226"/>
            <a:chOff x="1494744" y="3273233"/>
            <a:chExt cx="4289744" cy="2674211"/>
          </a:xfrm>
        </p:grpSpPr>
        <p:pic>
          <p:nvPicPr>
            <p:cNvPr id="8194" name="Picture 2" descr="10 Real-World Applications of Large Language Models (LLMs) in 2025">
              <a:extLst>
                <a:ext uri="{FF2B5EF4-FFF2-40B4-BE49-F238E27FC236}">
                  <a16:creationId xmlns:a16="http://schemas.microsoft.com/office/drawing/2014/main" id="{0FAB0B0F-9D4E-021A-88DA-3D5DE53736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11" r="6597"/>
            <a:stretch>
              <a:fillRect/>
            </a:stretch>
          </p:blipFill>
          <p:spPr bwMode="auto">
            <a:xfrm>
              <a:off x="1494744" y="3273233"/>
              <a:ext cx="4288563" cy="267421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E67079F-5442-234F-D52C-2B62FC06B4F7}"/>
                </a:ext>
              </a:extLst>
            </p:cNvPr>
            <p:cNvSpPr/>
            <p:nvPr/>
          </p:nvSpPr>
          <p:spPr>
            <a:xfrm>
              <a:off x="5392055" y="3363962"/>
              <a:ext cx="392433" cy="258091"/>
            </a:xfrm>
            <a:prstGeom prst="rect">
              <a:avLst/>
            </a:prstGeom>
            <a:solidFill>
              <a:srgbClr val="080A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FDA2A2D-2906-760E-C557-234F8E6BF967}"/>
              </a:ext>
            </a:extLst>
          </p:cNvPr>
          <p:cNvGrpSpPr/>
          <p:nvPr/>
        </p:nvGrpSpPr>
        <p:grpSpPr>
          <a:xfrm>
            <a:off x="5974137" y="3273232"/>
            <a:ext cx="4277361" cy="2667227"/>
            <a:chOff x="5974137" y="3273232"/>
            <a:chExt cx="4277361" cy="2667227"/>
          </a:xfrm>
        </p:grpSpPr>
        <p:sp>
          <p:nvSpPr>
            <p:cNvPr id="8" name="Rectangle 7">
              <a:extLst>
                <a:ext uri="{FF2B5EF4-FFF2-40B4-BE49-F238E27FC236}">
                  <a16:creationId xmlns:a16="http://schemas.microsoft.com/office/drawing/2014/main" id="{94FE7346-8040-A868-B987-5803CED71255}"/>
                </a:ext>
              </a:extLst>
            </p:cNvPr>
            <p:cNvSpPr/>
            <p:nvPr/>
          </p:nvSpPr>
          <p:spPr>
            <a:xfrm>
              <a:off x="5974137" y="3273232"/>
              <a:ext cx="4277361" cy="2667227"/>
            </a:xfrm>
            <a:prstGeom prst="rect">
              <a:avLst/>
            </a:prstGeom>
            <a:solidFill>
              <a:srgbClr val="080A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Gemini - Wikipedia, kamusi elezo huru">
              <a:extLst>
                <a:ext uri="{FF2B5EF4-FFF2-40B4-BE49-F238E27FC236}">
                  <a16:creationId xmlns:a16="http://schemas.microsoft.com/office/drawing/2014/main" id="{9C3BA019-47AF-2F83-24D2-E13599444C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077" y="3778458"/>
              <a:ext cx="3835480" cy="14191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948252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419D3-0A84-79A6-6CC2-DA37FF7DB390}"/>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6DD5363C-95A5-E7A7-451B-E0031C758047}"/>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4" name="Freeform: Shape 33">
            <a:extLst>
              <a:ext uri="{FF2B5EF4-FFF2-40B4-BE49-F238E27FC236}">
                <a16:creationId xmlns:a16="http://schemas.microsoft.com/office/drawing/2014/main" id="{9483E6B0-BD5C-71F4-9A41-C9D36C4F12BA}"/>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46EC27"/>
                </a:solidFill>
                <a:cs typeface="B Nazanin" panose="00000400000000000000" pitchFamily="2" charset="-78"/>
              </a:rPr>
              <a:t>روش های مرجع</a:t>
            </a:r>
            <a:endParaRPr lang="en-US" sz="2000" b="1" dirty="0">
              <a:solidFill>
                <a:srgbClr val="46EC27"/>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6" name="Freeform: Shape 35">
            <a:extLst>
              <a:ext uri="{FF2B5EF4-FFF2-40B4-BE49-F238E27FC236}">
                <a16:creationId xmlns:a16="http://schemas.microsoft.com/office/drawing/2014/main" id="{D1BBB22A-20B5-0F1F-616C-CD536FD77EB5}"/>
              </a:ext>
            </a:extLst>
          </p:cNvPr>
          <p:cNvSpPr/>
          <p:nvPr/>
        </p:nvSpPr>
        <p:spPr>
          <a:xfrm rot="16200000">
            <a:off x="11432432"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95751C34-0FA3-ED43-7515-BF869195E710}"/>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5B9BD5"/>
                </a:solidFill>
                <a:cs typeface="B Nazanin" panose="00000400000000000000" pitchFamily="2" charset="-78"/>
              </a:rPr>
              <a:t>منابع</a:t>
            </a:r>
            <a:endParaRPr lang="en-US" sz="2000" b="1" dirty="0">
              <a:solidFill>
                <a:srgbClr val="5B9BD5"/>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 name="Freeform: Shape 2">
            <a:extLst>
              <a:ext uri="{FF2B5EF4-FFF2-40B4-BE49-F238E27FC236}">
                <a16:creationId xmlns:a16="http://schemas.microsoft.com/office/drawing/2014/main" id="{67F21F99-29DF-C350-05B6-83A578806B1F}"/>
              </a:ext>
            </a:extLst>
          </p:cNvPr>
          <p:cNvSpPr/>
          <p:nvPr/>
        </p:nvSpPr>
        <p:spPr>
          <a:xfrm rot="16200000">
            <a:off x="11432432"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B2F514"/>
                </a:solidFill>
                <a:cs typeface="B Nazanin" panose="00000400000000000000" pitchFamily="2" charset="-78"/>
              </a:rPr>
              <a:t>مجموعه داده</a:t>
            </a:r>
            <a:endParaRPr lang="en-US" sz="2000" b="1" dirty="0">
              <a:solidFill>
                <a:srgbClr val="B2F514"/>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2" name="Freeform: Shape 1">
            <a:extLst>
              <a:ext uri="{FF2B5EF4-FFF2-40B4-BE49-F238E27FC236}">
                <a16:creationId xmlns:a16="http://schemas.microsoft.com/office/drawing/2014/main" id="{888E5A04-0826-90E9-F840-B7791DEFD691}"/>
              </a:ext>
            </a:extLst>
          </p:cNvPr>
          <p:cNvSpPr/>
          <p:nvPr/>
        </p:nvSpPr>
        <p:spPr>
          <a:xfrm rot="16200000">
            <a:off x="11051880"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4" name="TextBox 3">
            <a:extLst>
              <a:ext uri="{FF2B5EF4-FFF2-40B4-BE49-F238E27FC236}">
                <a16:creationId xmlns:a16="http://schemas.microsoft.com/office/drawing/2014/main" id="{04966EFD-F9AA-B97A-542F-0DEEE783AC2D}"/>
              </a:ext>
            </a:extLst>
          </p:cNvPr>
          <p:cNvSpPr txBox="1"/>
          <p:nvPr/>
        </p:nvSpPr>
        <p:spPr>
          <a:xfrm>
            <a:off x="1025595" y="365298"/>
            <a:ext cx="9319809" cy="830997"/>
          </a:xfrm>
          <a:prstGeom prst="rect">
            <a:avLst/>
          </a:prstGeom>
          <a:noFill/>
        </p:spPr>
        <p:txBody>
          <a:bodyPr wrap="square">
            <a:spAutoFit/>
          </a:bodyPr>
          <a:lstStyle/>
          <a:p>
            <a:pPr algn="just" rtl="1"/>
            <a:r>
              <a:rPr lang="en-US" sz="2400" b="1" dirty="0">
                <a:solidFill>
                  <a:srgbClr val="39E37B"/>
                </a:solidFill>
                <a:cs typeface="B Nazanin" panose="00000400000000000000" pitchFamily="2" charset="-78"/>
              </a:rPr>
              <a:t>Agent</a:t>
            </a:r>
            <a:r>
              <a:rPr lang="fa-IR" sz="2400" b="1" dirty="0">
                <a:solidFill>
                  <a:srgbClr val="39E37B"/>
                </a:solidFill>
                <a:cs typeface="B Nazanin" panose="00000400000000000000" pitchFamily="2" charset="-78"/>
              </a:rPr>
              <a:t>:</a:t>
            </a:r>
            <a:endParaRPr lang="en-US" sz="2400" b="1" dirty="0">
              <a:solidFill>
                <a:srgbClr val="39E37B"/>
              </a:solidFill>
              <a:cs typeface="B Nazanin" panose="00000400000000000000" pitchFamily="2" charset="-78"/>
            </a:endParaRPr>
          </a:p>
          <a:p>
            <a:pPr algn="just" rtl="1"/>
            <a:endParaRPr lang="fa-IR" sz="2400" b="1" dirty="0">
              <a:solidFill>
                <a:srgbClr val="FFC000"/>
              </a:solidFill>
              <a:cs typeface="B Nazanin" panose="00000400000000000000" pitchFamily="2" charset="-78"/>
            </a:endParaRPr>
          </a:p>
        </p:txBody>
      </p:sp>
      <p:sp>
        <p:nvSpPr>
          <p:cNvPr id="5" name="TextBox 4">
            <a:extLst>
              <a:ext uri="{FF2B5EF4-FFF2-40B4-BE49-F238E27FC236}">
                <a16:creationId xmlns:a16="http://schemas.microsoft.com/office/drawing/2014/main" id="{563076AF-1B4B-ABEE-0AC5-6654C1230AE4}"/>
              </a:ext>
            </a:extLst>
          </p:cNvPr>
          <p:cNvSpPr txBox="1"/>
          <p:nvPr/>
        </p:nvSpPr>
        <p:spPr>
          <a:xfrm>
            <a:off x="904568" y="917541"/>
            <a:ext cx="9440835" cy="1477328"/>
          </a:xfrm>
          <a:prstGeom prst="rect">
            <a:avLst/>
          </a:prstGeom>
          <a:noFill/>
        </p:spPr>
        <p:txBody>
          <a:bodyPr wrap="square">
            <a:spAutoFit/>
          </a:bodyPr>
          <a:lstStyle/>
          <a:p>
            <a:pPr algn="just" rtl="1"/>
            <a:r>
              <a:rPr lang="ar-SA" dirty="0">
                <a:cs typeface="B Nazanin" panose="00000400000000000000" pitchFamily="2" charset="-78"/>
              </a:rPr>
              <a:t>پس از ساخت دیتاست مصنوعی همراه با راه‌حل‌های زیر بهینه، هدف ما استفاده از توان مدل‌های زبانی بزرگ (</a:t>
            </a:r>
            <a:r>
              <a:rPr lang="en-US" dirty="0">
                <a:cs typeface="B Nazanin" panose="00000400000000000000" pitchFamily="2" charset="-78"/>
              </a:rPr>
              <a:t>LLM</a:t>
            </a:r>
            <a:r>
              <a:rPr lang="ar-SA" dirty="0">
                <a:cs typeface="B Nazanin" panose="00000400000000000000" pitchFamily="2" charset="-78"/>
              </a:rPr>
              <a:t>ها) در محیط‌های عامل‌محور </a:t>
            </a:r>
            <a:r>
              <a:rPr lang="en-US" dirty="0">
                <a:cs typeface="B Nazanin" panose="00000400000000000000" pitchFamily="2" charset="-78"/>
              </a:rPr>
              <a:t>(Agentic)</a:t>
            </a:r>
            <a:r>
              <a:rPr lang="fa-IR" dirty="0">
                <a:cs typeface="B Nazanin" panose="00000400000000000000" pitchFamily="2" charset="-78"/>
              </a:rPr>
              <a:t> </a:t>
            </a:r>
            <a:r>
              <a:rPr lang="ar-SA" dirty="0">
                <a:cs typeface="B Nazanin" panose="00000400000000000000" pitchFamily="2" charset="-78"/>
              </a:rPr>
              <a:t>است تا شباهت پاسخ آن‌ها را با راه‌حل‌های ما اندازه‌گیری کنیم. برای این منظور از </a:t>
            </a:r>
            <a:r>
              <a:rPr lang="en-US" dirty="0">
                <a:cs typeface="B Nazanin" panose="00000400000000000000" pitchFamily="2" charset="-78"/>
              </a:rPr>
              <a:t>API</a:t>
            </a:r>
            <a:r>
              <a:rPr lang="fa-IR" dirty="0">
                <a:cs typeface="B Nazanin" panose="00000400000000000000" pitchFamily="2" charset="-78"/>
              </a:rPr>
              <a:t> </a:t>
            </a:r>
            <a:r>
              <a:rPr lang="ar-SA" dirty="0">
                <a:cs typeface="B Nazanin" panose="00000400000000000000" pitchFamily="2" charset="-78"/>
              </a:rPr>
              <a:t>رایگان مدل </a:t>
            </a:r>
            <a:r>
              <a:rPr lang="en-US" dirty="0">
                <a:cs typeface="B Nazanin" panose="00000400000000000000" pitchFamily="2" charset="-78"/>
              </a:rPr>
              <a:t>Gemini </a:t>
            </a:r>
            <a:r>
              <a:rPr lang="ar-SA" dirty="0">
                <a:cs typeface="B Nazanin" panose="00000400000000000000" pitchFamily="2" charset="-78"/>
              </a:rPr>
              <a:t>به عنوان عامل اصلی استفاده کردیم. با طراحی پرامپت‌های مختلف، ابزارهای ابتکاری و قالب‌بندی متفاوت در اختیار عامل قرار داده شد تا خود تصمیم بگیرد چه زمانی از هر ابزار استفاده کند. پس از تولید پاسخ، صحت آن بررسی می‌شود تا مطمئن شویم راه‌حل معتبر است و حداقل به خوبی راه‌حل زیر بهینه ما عمل می‌کند.</a:t>
            </a:r>
            <a:endParaRPr lang="en-US" dirty="0">
              <a:cs typeface="B Nazanin" panose="00000400000000000000" pitchFamily="2" charset="-78"/>
            </a:endParaRPr>
          </a:p>
        </p:txBody>
      </p:sp>
      <p:pic>
        <p:nvPicPr>
          <p:cNvPr id="7" name="Picture 6">
            <a:extLst>
              <a:ext uri="{FF2B5EF4-FFF2-40B4-BE49-F238E27FC236}">
                <a16:creationId xmlns:a16="http://schemas.microsoft.com/office/drawing/2014/main" id="{33909A4A-3CF3-620C-F1B0-20B60054A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595" y="3594302"/>
            <a:ext cx="1766210" cy="1899918"/>
          </a:xfrm>
          <a:prstGeom prst="rect">
            <a:avLst/>
          </a:prstGeom>
        </p:spPr>
      </p:pic>
      <p:pic>
        <p:nvPicPr>
          <p:cNvPr id="9" name="Picture 8">
            <a:extLst>
              <a:ext uri="{FF2B5EF4-FFF2-40B4-BE49-F238E27FC236}">
                <a16:creationId xmlns:a16="http://schemas.microsoft.com/office/drawing/2014/main" id="{AC7D7CF5-9350-BC62-3FFC-8B5A12755A42}"/>
              </a:ext>
            </a:extLst>
          </p:cNvPr>
          <p:cNvPicPr>
            <a:picLocks noChangeAspect="1"/>
          </p:cNvPicPr>
          <p:nvPr/>
        </p:nvPicPr>
        <p:blipFill>
          <a:blip r:embed="rId4"/>
          <a:stretch>
            <a:fillRect/>
          </a:stretch>
        </p:blipFill>
        <p:spPr>
          <a:xfrm>
            <a:off x="3079291" y="3241040"/>
            <a:ext cx="1943748" cy="2989862"/>
          </a:xfrm>
          <a:prstGeom prst="rect">
            <a:avLst/>
          </a:prstGeom>
        </p:spPr>
      </p:pic>
      <p:pic>
        <p:nvPicPr>
          <p:cNvPr id="11" name="Picture 10">
            <a:extLst>
              <a:ext uri="{FF2B5EF4-FFF2-40B4-BE49-F238E27FC236}">
                <a16:creationId xmlns:a16="http://schemas.microsoft.com/office/drawing/2014/main" id="{6CB7600B-681D-BC5A-F7C1-82570482B8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1439" y="2858288"/>
            <a:ext cx="2311356" cy="3843302"/>
          </a:xfrm>
          <a:prstGeom prst="rect">
            <a:avLst/>
          </a:prstGeom>
        </p:spPr>
      </p:pic>
      <p:pic>
        <p:nvPicPr>
          <p:cNvPr id="13" name="Picture 12">
            <a:extLst>
              <a:ext uri="{FF2B5EF4-FFF2-40B4-BE49-F238E27FC236}">
                <a16:creationId xmlns:a16="http://schemas.microsoft.com/office/drawing/2014/main" id="{E2E74273-400E-0BBF-04CB-F93A98514C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3988" y="3241040"/>
            <a:ext cx="2049231" cy="2989862"/>
          </a:xfrm>
          <a:prstGeom prst="rect">
            <a:avLst/>
          </a:prstGeom>
        </p:spPr>
      </p:pic>
      <p:sp>
        <p:nvSpPr>
          <p:cNvPr id="14" name="Oval 13">
            <a:extLst>
              <a:ext uri="{FF2B5EF4-FFF2-40B4-BE49-F238E27FC236}">
                <a16:creationId xmlns:a16="http://schemas.microsoft.com/office/drawing/2014/main" id="{A952BA04-A2F4-6157-27E1-48CC8F9A9E6D}"/>
              </a:ext>
            </a:extLst>
          </p:cNvPr>
          <p:cNvSpPr/>
          <p:nvPr/>
        </p:nvSpPr>
        <p:spPr>
          <a:xfrm>
            <a:off x="8731046" y="3801661"/>
            <a:ext cx="1484671" cy="80231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01952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0DD59-31CC-49D5-A85B-7629A2959B67}"/>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DEB5F3FA-64C8-D046-0DD6-07A74C084D9D}"/>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4" name="Freeform: Shape 33">
            <a:extLst>
              <a:ext uri="{FF2B5EF4-FFF2-40B4-BE49-F238E27FC236}">
                <a16:creationId xmlns:a16="http://schemas.microsoft.com/office/drawing/2014/main" id="{E703AB2D-DAEE-2466-D590-52FD535E53C3}"/>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46EC27"/>
                </a:solidFill>
                <a:cs typeface="B Nazanin" panose="00000400000000000000" pitchFamily="2" charset="-78"/>
              </a:rPr>
              <a:t>روش های مرجع</a:t>
            </a:r>
            <a:endParaRPr lang="en-US" sz="2000" b="1" dirty="0">
              <a:solidFill>
                <a:srgbClr val="46EC27"/>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6" name="Freeform: Shape 35">
            <a:extLst>
              <a:ext uri="{FF2B5EF4-FFF2-40B4-BE49-F238E27FC236}">
                <a16:creationId xmlns:a16="http://schemas.microsoft.com/office/drawing/2014/main" id="{6D66D329-8C57-9B76-9B32-8F7EA15C4BCB}"/>
              </a:ext>
            </a:extLst>
          </p:cNvPr>
          <p:cNvSpPr/>
          <p:nvPr/>
        </p:nvSpPr>
        <p:spPr>
          <a:xfrm rot="16200000">
            <a:off x="11432432"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1B9CA063-27A6-D1C2-44FB-78ED1348BDA2}"/>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5B9BD5"/>
                </a:solidFill>
                <a:cs typeface="B Nazanin" panose="00000400000000000000" pitchFamily="2" charset="-78"/>
              </a:rPr>
              <a:t>منابع</a:t>
            </a:r>
            <a:endParaRPr lang="en-US" sz="2000" b="1" dirty="0">
              <a:solidFill>
                <a:srgbClr val="5B9BD5"/>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 name="Freeform: Shape 2">
            <a:extLst>
              <a:ext uri="{FF2B5EF4-FFF2-40B4-BE49-F238E27FC236}">
                <a16:creationId xmlns:a16="http://schemas.microsoft.com/office/drawing/2014/main" id="{74607031-D244-7502-04B9-D164850B7DC4}"/>
              </a:ext>
            </a:extLst>
          </p:cNvPr>
          <p:cNvSpPr/>
          <p:nvPr/>
        </p:nvSpPr>
        <p:spPr>
          <a:xfrm rot="16200000">
            <a:off x="11432432"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B2F514"/>
                </a:solidFill>
                <a:cs typeface="B Nazanin" panose="00000400000000000000" pitchFamily="2" charset="-78"/>
              </a:rPr>
              <a:t>مجموعه داده</a:t>
            </a:r>
            <a:endParaRPr lang="en-US" sz="2000" b="1" dirty="0">
              <a:solidFill>
                <a:srgbClr val="B2F514"/>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2" name="Freeform: Shape 1">
            <a:extLst>
              <a:ext uri="{FF2B5EF4-FFF2-40B4-BE49-F238E27FC236}">
                <a16:creationId xmlns:a16="http://schemas.microsoft.com/office/drawing/2014/main" id="{37CFA2FC-8D38-FAEF-765A-8FA762ABE7C8}"/>
              </a:ext>
            </a:extLst>
          </p:cNvPr>
          <p:cNvSpPr/>
          <p:nvPr/>
        </p:nvSpPr>
        <p:spPr>
          <a:xfrm rot="16200000">
            <a:off x="11051880"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4" name="TextBox 3">
            <a:extLst>
              <a:ext uri="{FF2B5EF4-FFF2-40B4-BE49-F238E27FC236}">
                <a16:creationId xmlns:a16="http://schemas.microsoft.com/office/drawing/2014/main" id="{DD5A80BF-5E56-E9D1-B551-FDDB532252A3}"/>
              </a:ext>
            </a:extLst>
          </p:cNvPr>
          <p:cNvSpPr txBox="1"/>
          <p:nvPr/>
        </p:nvSpPr>
        <p:spPr>
          <a:xfrm>
            <a:off x="1025595" y="365298"/>
            <a:ext cx="9319809" cy="830997"/>
          </a:xfrm>
          <a:prstGeom prst="rect">
            <a:avLst/>
          </a:prstGeom>
          <a:noFill/>
        </p:spPr>
        <p:txBody>
          <a:bodyPr wrap="square">
            <a:spAutoFit/>
          </a:bodyPr>
          <a:lstStyle/>
          <a:p>
            <a:pPr algn="just" rtl="1"/>
            <a:r>
              <a:rPr lang="en-US" sz="2400" b="1" dirty="0">
                <a:solidFill>
                  <a:srgbClr val="39E37B"/>
                </a:solidFill>
                <a:cs typeface="B Nazanin" panose="00000400000000000000" pitchFamily="2" charset="-78"/>
              </a:rPr>
              <a:t>SFT + RL</a:t>
            </a:r>
            <a:r>
              <a:rPr lang="fa-IR" sz="2400" b="1" dirty="0">
                <a:solidFill>
                  <a:srgbClr val="39E37B"/>
                </a:solidFill>
                <a:cs typeface="B Nazanin" panose="00000400000000000000" pitchFamily="2" charset="-78"/>
              </a:rPr>
              <a:t>:</a:t>
            </a:r>
            <a:endParaRPr lang="en-US" sz="2400" b="1" dirty="0">
              <a:solidFill>
                <a:srgbClr val="39E37B"/>
              </a:solidFill>
              <a:cs typeface="B Nazanin" panose="00000400000000000000" pitchFamily="2" charset="-78"/>
            </a:endParaRPr>
          </a:p>
          <a:p>
            <a:pPr algn="just" rtl="1"/>
            <a:endParaRPr lang="fa-IR" sz="2400" b="1" dirty="0">
              <a:solidFill>
                <a:srgbClr val="FFC000"/>
              </a:solidFill>
              <a:cs typeface="B Nazanin" panose="00000400000000000000" pitchFamily="2" charset="-78"/>
            </a:endParaRPr>
          </a:p>
        </p:txBody>
      </p:sp>
      <p:sp>
        <p:nvSpPr>
          <p:cNvPr id="5" name="TextBox 4">
            <a:extLst>
              <a:ext uri="{FF2B5EF4-FFF2-40B4-BE49-F238E27FC236}">
                <a16:creationId xmlns:a16="http://schemas.microsoft.com/office/drawing/2014/main" id="{4369F659-CB03-A5B8-3C7F-FFB3027823B8}"/>
              </a:ext>
            </a:extLst>
          </p:cNvPr>
          <p:cNvSpPr txBox="1"/>
          <p:nvPr/>
        </p:nvSpPr>
        <p:spPr>
          <a:xfrm>
            <a:off x="904568" y="917541"/>
            <a:ext cx="9440835" cy="1477328"/>
          </a:xfrm>
          <a:prstGeom prst="rect">
            <a:avLst/>
          </a:prstGeom>
          <a:noFill/>
        </p:spPr>
        <p:txBody>
          <a:bodyPr wrap="square">
            <a:spAutoFit/>
          </a:bodyPr>
          <a:lstStyle/>
          <a:p>
            <a:pPr algn="just" rtl="1"/>
            <a:r>
              <a:rPr lang="ar-SA" dirty="0">
                <a:cs typeface="B Nazanin" panose="00000400000000000000" pitchFamily="2" charset="-78"/>
              </a:rPr>
              <a:t>برای افزایش دقت مدل، بدون کاهش سرعت استنتاج یا افزایش تعداد توکن خروجی، روش‌های پرامپتینگ مختلف مانند تشویق به استدلال گام‌به‌گام یا تفکر الگوریتمی آزمایش شدند. همچنین یک مدل کوچکتر با </a:t>
            </a:r>
            <a:r>
              <a:rPr lang="en-US" dirty="0">
                <a:cs typeface="B Nazanin" panose="00000400000000000000" pitchFamily="2" charset="-78"/>
              </a:rPr>
              <a:t>SFT (Supervised Fine-Tuning)</a:t>
            </a:r>
            <a:r>
              <a:rPr lang="fa-IR" dirty="0">
                <a:cs typeface="B Nazanin" panose="00000400000000000000" pitchFamily="2" charset="-78"/>
              </a:rPr>
              <a:t> </a:t>
            </a:r>
            <a:r>
              <a:rPr lang="ar-SA" dirty="0">
                <a:cs typeface="B Nazanin" panose="00000400000000000000" pitchFamily="2" charset="-78"/>
              </a:rPr>
              <a:t>برای یادگیری ساختار و فرمت کلی و سپس با </a:t>
            </a:r>
            <a:r>
              <a:rPr lang="en-US" dirty="0">
                <a:cs typeface="B Nazanin" panose="00000400000000000000" pitchFamily="2" charset="-78"/>
              </a:rPr>
              <a:t>RL</a:t>
            </a:r>
            <a:r>
              <a:rPr lang="fa-IR" dirty="0">
                <a:cs typeface="B Nazanin" panose="00000400000000000000" pitchFamily="2" charset="-78"/>
              </a:rPr>
              <a:t> مانند </a:t>
            </a:r>
            <a:r>
              <a:rPr lang="ar-SA" dirty="0">
                <a:cs typeface="B Nazanin" panose="00000400000000000000" pitchFamily="2" charset="-78"/>
              </a:rPr>
              <a:t>روش</a:t>
            </a:r>
            <a:r>
              <a:rPr lang="en-US" dirty="0">
                <a:cs typeface="B Nazanin" panose="00000400000000000000" pitchFamily="2" charset="-78"/>
              </a:rPr>
              <a:t>GRPO</a:t>
            </a:r>
            <a:r>
              <a:rPr lang="fa-IR" dirty="0">
                <a:cs typeface="B Nazanin" panose="00000400000000000000" pitchFamily="2" charset="-78"/>
              </a:rPr>
              <a:t> </a:t>
            </a:r>
            <a:r>
              <a:rPr lang="en-US" dirty="0">
                <a:cs typeface="B Nazanin" panose="00000400000000000000" pitchFamily="2" charset="-78"/>
              </a:rPr>
              <a:t> </a:t>
            </a:r>
            <a:r>
              <a:rPr lang="ar-SA" dirty="0">
                <a:cs typeface="B Nazanin" panose="00000400000000000000" pitchFamily="2" charset="-78"/>
              </a:rPr>
              <a:t>برای تولید راه‌حل‌های معتبر (نه لزوما مشابه پاسخ ما) آموزش داده شد. برای هر مسئله، 100 نمونه با مقادیر متغیر تولید و پرامپت‌های مربوطه به</a:t>
            </a:r>
            <a:r>
              <a:rPr lang="fa-IR" dirty="0">
                <a:cs typeface="B Nazanin" panose="00000400000000000000" pitchFamily="2" charset="-78"/>
              </a:rPr>
              <a:t> </a:t>
            </a:r>
            <a:r>
              <a:rPr lang="ar-SA" dirty="0">
                <a:cs typeface="B Nazanin" panose="00000400000000000000" pitchFamily="2" charset="-78"/>
              </a:rPr>
              <a:t>صورت دسته</a:t>
            </a:r>
            <a:r>
              <a:rPr lang="fa-IR" dirty="0">
                <a:cs typeface="B Nazanin" panose="00000400000000000000" pitchFamily="2" charset="-78"/>
              </a:rPr>
              <a:t> </a:t>
            </a:r>
            <a:r>
              <a:rPr lang="ar-SA" dirty="0">
                <a:cs typeface="B Nazanin" panose="00000400000000000000" pitchFamily="2" charset="-78"/>
              </a:rPr>
              <a:t>ای به مدل داده شدند. سپس خروجی</a:t>
            </a:r>
            <a:r>
              <a:rPr lang="fa-IR" dirty="0">
                <a:cs typeface="B Nazanin" panose="00000400000000000000" pitchFamily="2" charset="-78"/>
              </a:rPr>
              <a:t> </a:t>
            </a:r>
            <a:r>
              <a:rPr lang="ar-SA" dirty="0">
                <a:cs typeface="B Nazanin" panose="00000400000000000000" pitchFamily="2" charset="-78"/>
              </a:rPr>
              <a:t>ها استخراج و صحت آن</a:t>
            </a:r>
            <a:r>
              <a:rPr lang="fa-IR" dirty="0">
                <a:cs typeface="B Nazanin" panose="00000400000000000000" pitchFamily="2" charset="-78"/>
              </a:rPr>
              <a:t> </a:t>
            </a:r>
            <a:r>
              <a:rPr lang="ar-SA" dirty="0">
                <a:cs typeface="B Nazanin" panose="00000400000000000000" pitchFamily="2" charset="-78"/>
              </a:rPr>
              <a:t>ها بررسی شد.</a:t>
            </a:r>
            <a:endParaRPr lang="en-US" dirty="0">
              <a:cs typeface="B Nazanin" panose="00000400000000000000" pitchFamily="2" charset="-78"/>
            </a:endParaRPr>
          </a:p>
        </p:txBody>
      </p:sp>
      <p:grpSp>
        <p:nvGrpSpPr>
          <p:cNvPr id="11" name="Group 10">
            <a:extLst>
              <a:ext uri="{FF2B5EF4-FFF2-40B4-BE49-F238E27FC236}">
                <a16:creationId xmlns:a16="http://schemas.microsoft.com/office/drawing/2014/main" id="{DD1D8D49-1AAA-D21F-5632-23B9376526BF}"/>
              </a:ext>
            </a:extLst>
          </p:cNvPr>
          <p:cNvGrpSpPr/>
          <p:nvPr/>
        </p:nvGrpSpPr>
        <p:grpSpPr>
          <a:xfrm>
            <a:off x="1340451" y="3045235"/>
            <a:ext cx="8768976" cy="2636359"/>
            <a:chOff x="1340451" y="3045235"/>
            <a:chExt cx="8768976" cy="2636359"/>
          </a:xfrm>
        </p:grpSpPr>
        <p:pic>
          <p:nvPicPr>
            <p:cNvPr id="14338" name="Picture 2" descr="Understanding and Using Supervised Fine-Tuning (SFT) for Language Models">
              <a:extLst>
                <a:ext uri="{FF2B5EF4-FFF2-40B4-BE49-F238E27FC236}">
                  <a16:creationId xmlns:a16="http://schemas.microsoft.com/office/drawing/2014/main" id="{7054ED17-5710-5E92-B9B0-385541995E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544"/>
            <a:stretch>
              <a:fillRect/>
            </a:stretch>
          </p:blipFill>
          <p:spPr bwMode="auto">
            <a:xfrm>
              <a:off x="1340451" y="3045235"/>
              <a:ext cx="8768976" cy="263635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Why GRPO is Important and How it Works">
              <a:extLst>
                <a:ext uri="{FF2B5EF4-FFF2-40B4-BE49-F238E27FC236}">
                  <a16:creationId xmlns:a16="http://schemas.microsoft.com/office/drawing/2014/main" id="{00547F8B-C1FA-D26B-53B8-78B535A489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73" r="19998" b="16138"/>
            <a:stretch>
              <a:fillRect/>
            </a:stretch>
          </p:blipFill>
          <p:spPr bwMode="auto">
            <a:xfrm>
              <a:off x="7319131" y="3791668"/>
              <a:ext cx="2448000" cy="14712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417366E-F1F7-EF14-2FB5-561203B0F9B1}"/>
                </a:ext>
              </a:extLst>
            </p:cNvPr>
            <p:cNvPicPr>
              <a:picLocks noChangeAspect="1"/>
            </p:cNvPicPr>
            <p:nvPr/>
          </p:nvPicPr>
          <p:blipFill>
            <a:blip r:embed="rId5"/>
            <a:stretch>
              <a:fillRect/>
            </a:stretch>
          </p:blipFill>
          <p:spPr>
            <a:xfrm>
              <a:off x="7941738" y="3360688"/>
              <a:ext cx="1127858" cy="329213"/>
            </a:xfrm>
            <a:prstGeom prst="rect">
              <a:avLst/>
            </a:prstGeom>
          </p:spPr>
        </p:pic>
      </p:grpSp>
    </p:spTree>
    <p:extLst>
      <p:ext uri="{BB962C8B-B14F-4D97-AF65-F5344CB8AC3E}">
        <p14:creationId xmlns:p14="http://schemas.microsoft.com/office/powerpoint/2010/main" val="119620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B8206-6786-778C-68A9-27802AA0E237}"/>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56B737BD-049B-1B4B-5258-DCFE2DF12D92}"/>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4" name="Freeform: Shape 33">
            <a:extLst>
              <a:ext uri="{FF2B5EF4-FFF2-40B4-BE49-F238E27FC236}">
                <a16:creationId xmlns:a16="http://schemas.microsoft.com/office/drawing/2014/main" id="{BE2A3B70-D83A-4C6A-7192-9F1058F5B469}"/>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46EC27"/>
                </a:solidFill>
                <a:cs typeface="B Nazanin" panose="00000400000000000000" pitchFamily="2" charset="-78"/>
              </a:rPr>
              <a:t>روش های مرجع</a:t>
            </a:r>
            <a:endParaRPr lang="en-US" sz="2000" b="1" dirty="0">
              <a:solidFill>
                <a:srgbClr val="46EC27"/>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6" name="Freeform: Shape 35">
            <a:extLst>
              <a:ext uri="{FF2B5EF4-FFF2-40B4-BE49-F238E27FC236}">
                <a16:creationId xmlns:a16="http://schemas.microsoft.com/office/drawing/2014/main" id="{ACC76A15-FC9F-5430-3485-05A885D7FF00}"/>
              </a:ext>
            </a:extLst>
          </p:cNvPr>
          <p:cNvSpPr/>
          <p:nvPr/>
        </p:nvSpPr>
        <p:spPr>
          <a:xfrm rot="16200000">
            <a:off x="11432432"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6EBAB0CE-6D21-ADA3-FD24-2DF3142A1E24}"/>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5B9BD5"/>
                </a:solidFill>
                <a:cs typeface="B Nazanin" panose="00000400000000000000" pitchFamily="2" charset="-78"/>
              </a:rPr>
              <a:t>منابع</a:t>
            </a:r>
            <a:endParaRPr lang="en-US" sz="2000" b="1" dirty="0">
              <a:solidFill>
                <a:srgbClr val="5B9BD5"/>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 name="Freeform: Shape 2">
            <a:extLst>
              <a:ext uri="{FF2B5EF4-FFF2-40B4-BE49-F238E27FC236}">
                <a16:creationId xmlns:a16="http://schemas.microsoft.com/office/drawing/2014/main" id="{0CDB7FF0-5FE2-A0A9-6D4F-09BE27DD1B17}"/>
              </a:ext>
            </a:extLst>
          </p:cNvPr>
          <p:cNvSpPr/>
          <p:nvPr/>
        </p:nvSpPr>
        <p:spPr>
          <a:xfrm rot="16200000">
            <a:off x="11432432"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B2F514"/>
                </a:solidFill>
                <a:cs typeface="B Nazanin" panose="00000400000000000000" pitchFamily="2" charset="-78"/>
              </a:rPr>
              <a:t>مجموعه داده</a:t>
            </a:r>
            <a:endParaRPr lang="en-US" sz="2000" b="1" dirty="0">
              <a:solidFill>
                <a:srgbClr val="B2F514"/>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2" name="Freeform: Shape 1">
            <a:extLst>
              <a:ext uri="{FF2B5EF4-FFF2-40B4-BE49-F238E27FC236}">
                <a16:creationId xmlns:a16="http://schemas.microsoft.com/office/drawing/2014/main" id="{85684CCE-37F6-48E0-1BDE-6764FB4B92F8}"/>
              </a:ext>
            </a:extLst>
          </p:cNvPr>
          <p:cNvSpPr/>
          <p:nvPr/>
        </p:nvSpPr>
        <p:spPr>
          <a:xfrm rot="16200000">
            <a:off x="11051880"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grpSp>
        <p:nvGrpSpPr>
          <p:cNvPr id="4" name="Group 3">
            <a:extLst>
              <a:ext uri="{FF2B5EF4-FFF2-40B4-BE49-F238E27FC236}">
                <a16:creationId xmlns:a16="http://schemas.microsoft.com/office/drawing/2014/main" id="{2D305677-97C2-D54D-A9AD-9F17213E722E}"/>
              </a:ext>
            </a:extLst>
          </p:cNvPr>
          <p:cNvGrpSpPr/>
          <p:nvPr/>
        </p:nvGrpSpPr>
        <p:grpSpPr>
          <a:xfrm>
            <a:off x="3009326" y="2708090"/>
            <a:ext cx="1679925" cy="1982213"/>
            <a:chOff x="3515359" y="1222960"/>
            <a:chExt cx="3515362" cy="4147920"/>
          </a:xfrm>
        </p:grpSpPr>
        <p:pic>
          <p:nvPicPr>
            <p:cNvPr id="5" name="Picture 4">
              <a:extLst>
                <a:ext uri="{FF2B5EF4-FFF2-40B4-BE49-F238E27FC236}">
                  <a16:creationId xmlns:a16="http://schemas.microsoft.com/office/drawing/2014/main" id="{77FF3615-152B-A99F-4E50-A4606868B97F}"/>
                </a:ext>
              </a:extLst>
            </p:cNvPr>
            <p:cNvPicPr>
              <a:picLocks noChangeAspect="1"/>
            </p:cNvPicPr>
            <p:nvPr/>
          </p:nvPicPr>
          <p:blipFill>
            <a:blip r:embed="rId3"/>
            <a:stretch>
              <a:fillRect/>
            </a:stretch>
          </p:blipFill>
          <p:spPr>
            <a:xfrm>
              <a:off x="3515359" y="1222960"/>
              <a:ext cx="3515362" cy="4147920"/>
            </a:xfrm>
            <a:prstGeom prst="rect">
              <a:avLst/>
            </a:prstGeom>
          </p:spPr>
        </p:pic>
        <p:sp>
          <p:nvSpPr>
            <p:cNvPr id="6" name="Oval 5">
              <a:extLst>
                <a:ext uri="{FF2B5EF4-FFF2-40B4-BE49-F238E27FC236}">
                  <a16:creationId xmlns:a16="http://schemas.microsoft.com/office/drawing/2014/main" id="{1D06589C-590B-D582-C78F-DF15B5C84B6D}"/>
                </a:ext>
              </a:extLst>
            </p:cNvPr>
            <p:cNvSpPr/>
            <p:nvPr/>
          </p:nvSpPr>
          <p:spPr>
            <a:xfrm>
              <a:off x="4777800" y="2097406"/>
              <a:ext cx="385732" cy="385732"/>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Oval 6">
              <a:extLst>
                <a:ext uri="{FF2B5EF4-FFF2-40B4-BE49-F238E27FC236}">
                  <a16:creationId xmlns:a16="http://schemas.microsoft.com/office/drawing/2014/main" id="{63979294-C7A4-BDA0-5C2D-A8AA6630287F}"/>
                </a:ext>
              </a:extLst>
            </p:cNvPr>
            <p:cNvSpPr/>
            <p:nvPr/>
          </p:nvSpPr>
          <p:spPr>
            <a:xfrm>
              <a:off x="5391210" y="2084071"/>
              <a:ext cx="385732" cy="385732"/>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Oval 7">
              <a:extLst>
                <a:ext uri="{FF2B5EF4-FFF2-40B4-BE49-F238E27FC236}">
                  <a16:creationId xmlns:a16="http://schemas.microsoft.com/office/drawing/2014/main" id="{23B80D50-5912-75ED-D50D-B19673BDF54C}"/>
                </a:ext>
              </a:extLst>
            </p:cNvPr>
            <p:cNvSpPr/>
            <p:nvPr/>
          </p:nvSpPr>
          <p:spPr>
            <a:xfrm>
              <a:off x="4897754" y="2219265"/>
              <a:ext cx="250538" cy="250538"/>
            </a:xfrm>
            <a:prstGeom prst="ellipse">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Oval 8">
              <a:extLst>
                <a:ext uri="{FF2B5EF4-FFF2-40B4-BE49-F238E27FC236}">
                  <a16:creationId xmlns:a16="http://schemas.microsoft.com/office/drawing/2014/main" id="{C821F009-B84B-D262-0941-11CFF1AA8D7F}"/>
                </a:ext>
              </a:extLst>
            </p:cNvPr>
            <p:cNvSpPr/>
            <p:nvPr/>
          </p:nvSpPr>
          <p:spPr>
            <a:xfrm>
              <a:off x="5424139" y="2219265"/>
              <a:ext cx="250538" cy="250538"/>
            </a:xfrm>
            <a:prstGeom prst="ellipse">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92E89AE7-815F-7982-DF4A-F04AECF199DC}"/>
              </a:ext>
            </a:extLst>
          </p:cNvPr>
          <p:cNvGrpSpPr/>
          <p:nvPr/>
        </p:nvGrpSpPr>
        <p:grpSpPr>
          <a:xfrm rot="21220616">
            <a:off x="7299995" y="2631525"/>
            <a:ext cx="2254299" cy="2135339"/>
            <a:chOff x="5199114" y="410613"/>
            <a:chExt cx="6142252" cy="5818122"/>
          </a:xfrm>
        </p:grpSpPr>
        <p:pic>
          <p:nvPicPr>
            <p:cNvPr id="11" name="Picture 10">
              <a:extLst>
                <a:ext uri="{FF2B5EF4-FFF2-40B4-BE49-F238E27FC236}">
                  <a16:creationId xmlns:a16="http://schemas.microsoft.com/office/drawing/2014/main" id="{634CE14B-AAA4-32A8-3405-E7300139ABC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097" b="95937" l="6948" r="94541">
                          <a14:foregroundMark x1="15261" y1="21101" x2="15261" y2="21101"/>
                          <a14:foregroundMark x1="7816" y1="38270" x2="7816" y2="38270"/>
                          <a14:foregroundMark x1="43424" y1="4718" x2="43424" y2="4718"/>
                          <a14:foregroundMark x1="54839" y1="2228" x2="54839" y2="2228"/>
                          <a14:foregroundMark x1="38710" y1="4456" x2="38710" y2="4456"/>
                          <a14:foregroundMark x1="94541" y1="41153" x2="94541" y2="41153"/>
                          <a14:foregroundMark x1="53970" y1="95806" x2="53970" y2="95806"/>
                          <a14:foregroundMark x1="36228" y1="5898" x2="36228" y2="5898"/>
                          <a14:foregroundMark x1="24814" y1="11533" x2="44665" y2="8388"/>
                          <a14:foregroundMark x1="44665" y1="8388" x2="49628" y2="9567"/>
                          <a14:foregroundMark x1="88089" y1="76409" x2="88089" y2="76409"/>
                          <a14:foregroundMark x1="84739" y1="79292" x2="84739" y2="79292"/>
                          <a14:foregroundMark x1="84739" y1="79292" x2="63896" y2="92005"/>
                          <a14:foregroundMark x1="63896" y1="92005" x2="52854" y2="95937"/>
                          <a14:foregroundMark x1="52854" y1="95937" x2="51985" y2="95806"/>
                          <a14:foregroundMark x1="55459" y1="96068" x2="80893" y2="84010"/>
                          <a14:foregroundMark x1="17618" y1="19397" x2="27543" y2="9436"/>
                          <a14:foregroundMark x1="27543" y1="9436" x2="38710" y2="5374"/>
                          <a14:foregroundMark x1="12283" y1="70118" x2="7072" y2="59240"/>
                          <a14:foregroundMark x1="7072" y1="59240" x2="7320" y2="44168"/>
                          <a14:foregroundMark x1="11663" y1="70642" x2="6948" y2="50590"/>
                          <a14:foregroundMark x1="6948" y1="50590" x2="16377" y2="23329"/>
                          <a14:foregroundMark x1="16377" y1="23329" x2="25310" y2="13630"/>
                          <a14:backgroundMark x1="66253" y1="3277" x2="61787" y2="2490"/>
                          <a14:backgroundMark x1="64516" y1="3277" x2="58809" y2="2621"/>
                          <a14:backgroundMark x1="67742" y1="4849" x2="73201" y2="6684"/>
                        </a14:backgroundRemoval>
                      </a14:imgEffect>
                    </a14:imgLayer>
                  </a14:imgProps>
                </a:ext>
              </a:extLst>
            </a:blip>
            <a:stretch>
              <a:fillRect/>
            </a:stretch>
          </p:blipFill>
          <p:spPr>
            <a:xfrm>
              <a:off x="5199114" y="410613"/>
              <a:ext cx="6142252" cy="5818122"/>
            </a:xfrm>
            <a:prstGeom prst="rect">
              <a:avLst/>
            </a:prstGeom>
          </p:spPr>
        </p:pic>
        <p:sp>
          <p:nvSpPr>
            <p:cNvPr id="12" name="Oval 11">
              <a:extLst>
                <a:ext uri="{FF2B5EF4-FFF2-40B4-BE49-F238E27FC236}">
                  <a16:creationId xmlns:a16="http://schemas.microsoft.com/office/drawing/2014/main" id="{0375D0CC-4338-D4ED-BF1F-5075D2D14CB0}"/>
                </a:ext>
              </a:extLst>
            </p:cNvPr>
            <p:cNvSpPr/>
            <p:nvPr/>
          </p:nvSpPr>
          <p:spPr>
            <a:xfrm>
              <a:off x="5555452" y="542692"/>
              <a:ext cx="5579908" cy="5547361"/>
            </a:xfrm>
            <a:prstGeom prst="ellipse">
              <a:avLst/>
            </a:prstGeom>
            <a:noFill/>
            <a:ln w="76200">
              <a:solidFill>
                <a:srgbClr val="00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F7BC8235-55FA-482B-8702-DDB892062AA0}"/>
              </a:ext>
            </a:extLst>
          </p:cNvPr>
          <p:cNvSpPr txBox="1"/>
          <p:nvPr/>
        </p:nvSpPr>
        <p:spPr>
          <a:xfrm>
            <a:off x="3427271" y="4748537"/>
            <a:ext cx="877356" cy="461665"/>
          </a:xfrm>
          <a:prstGeom prst="rect">
            <a:avLst/>
          </a:prstGeom>
          <a:noFill/>
        </p:spPr>
        <p:txBody>
          <a:bodyPr wrap="none" rtlCol="0">
            <a:spAutoFit/>
          </a:bodyPr>
          <a:lstStyle/>
          <a:p>
            <a:r>
              <a:rPr lang="en-US" sz="2400" dirty="0"/>
              <a:t>Actor</a:t>
            </a:r>
            <a:endParaRPr lang="en-US" dirty="0"/>
          </a:p>
        </p:txBody>
      </p:sp>
      <p:sp>
        <p:nvSpPr>
          <p:cNvPr id="14" name="TextBox 13">
            <a:extLst>
              <a:ext uri="{FF2B5EF4-FFF2-40B4-BE49-F238E27FC236}">
                <a16:creationId xmlns:a16="http://schemas.microsoft.com/office/drawing/2014/main" id="{0F8AF7BE-33EC-DABC-E957-77008A184C8B}"/>
              </a:ext>
            </a:extLst>
          </p:cNvPr>
          <p:cNvSpPr txBox="1"/>
          <p:nvPr/>
        </p:nvSpPr>
        <p:spPr>
          <a:xfrm>
            <a:off x="7557863" y="4748537"/>
            <a:ext cx="1896866" cy="461665"/>
          </a:xfrm>
          <a:prstGeom prst="rect">
            <a:avLst/>
          </a:prstGeom>
          <a:noFill/>
        </p:spPr>
        <p:txBody>
          <a:bodyPr wrap="none" rtlCol="0">
            <a:spAutoFit/>
          </a:bodyPr>
          <a:lstStyle/>
          <a:p>
            <a:r>
              <a:rPr lang="en-US" sz="2400" dirty="0"/>
              <a:t>Environment </a:t>
            </a:r>
            <a:endParaRPr lang="en-US" dirty="0"/>
          </a:p>
        </p:txBody>
      </p:sp>
      <p:sp>
        <p:nvSpPr>
          <p:cNvPr id="15" name="Arrow: Curved Left 14">
            <a:extLst>
              <a:ext uri="{FF2B5EF4-FFF2-40B4-BE49-F238E27FC236}">
                <a16:creationId xmlns:a16="http://schemas.microsoft.com/office/drawing/2014/main" id="{7AF3B956-E16B-73DB-B1E8-BD698ABBEF2B}"/>
              </a:ext>
            </a:extLst>
          </p:cNvPr>
          <p:cNvSpPr/>
          <p:nvPr/>
        </p:nvSpPr>
        <p:spPr>
          <a:xfrm rot="16200000" flipH="1">
            <a:off x="5653738" y="3739760"/>
            <a:ext cx="571040" cy="2701711"/>
          </a:xfrm>
          <a:prstGeom prst="curvedLeftArrow">
            <a:avLst>
              <a:gd name="adj1" fmla="val 0"/>
              <a:gd name="adj2" fmla="val 39646"/>
              <a:gd name="adj3" fmla="val 38969"/>
            </a:avLst>
          </a:prstGeom>
          <a:solidFill>
            <a:schemeClr val="bg2">
              <a:lumMod val="50000"/>
            </a:schemeClr>
          </a:solidFill>
          <a:ln w="762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Curved Left 15">
            <a:extLst>
              <a:ext uri="{FF2B5EF4-FFF2-40B4-BE49-F238E27FC236}">
                <a16:creationId xmlns:a16="http://schemas.microsoft.com/office/drawing/2014/main" id="{39476449-AE22-9B1A-9545-6EA97ED32567}"/>
              </a:ext>
            </a:extLst>
          </p:cNvPr>
          <p:cNvSpPr/>
          <p:nvPr/>
        </p:nvSpPr>
        <p:spPr>
          <a:xfrm rot="16200000" flipV="1">
            <a:off x="5597119" y="1504841"/>
            <a:ext cx="571040" cy="2701711"/>
          </a:xfrm>
          <a:prstGeom prst="curvedLeftArrow">
            <a:avLst>
              <a:gd name="adj1" fmla="val 0"/>
              <a:gd name="adj2" fmla="val 39646"/>
              <a:gd name="adj3" fmla="val 38969"/>
            </a:avLst>
          </a:prstGeom>
          <a:solidFill>
            <a:schemeClr val="bg2">
              <a:lumMod val="50000"/>
            </a:schemeClr>
          </a:solidFill>
          <a:ln w="762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F8BB7B88-8F85-C37E-6B83-602950D13293}"/>
              </a:ext>
            </a:extLst>
          </p:cNvPr>
          <p:cNvSpPr txBox="1"/>
          <p:nvPr/>
        </p:nvSpPr>
        <p:spPr>
          <a:xfrm>
            <a:off x="4468597" y="1935253"/>
            <a:ext cx="2828082" cy="400110"/>
          </a:xfrm>
          <a:prstGeom prst="rect">
            <a:avLst/>
          </a:prstGeom>
          <a:noFill/>
        </p:spPr>
        <p:txBody>
          <a:bodyPr wrap="none" rtlCol="0">
            <a:spAutoFit/>
          </a:bodyPr>
          <a:lstStyle/>
          <a:p>
            <a:r>
              <a:rPr lang="en-US" sz="2000" dirty="0"/>
              <a:t>Observation  = questions</a:t>
            </a:r>
            <a:endParaRPr lang="en-US" sz="1600" dirty="0"/>
          </a:p>
        </p:txBody>
      </p:sp>
      <p:sp>
        <p:nvSpPr>
          <p:cNvPr id="18" name="TextBox 17">
            <a:extLst>
              <a:ext uri="{FF2B5EF4-FFF2-40B4-BE49-F238E27FC236}">
                <a16:creationId xmlns:a16="http://schemas.microsoft.com/office/drawing/2014/main" id="{035884A6-CAF9-E986-CF6B-ECBDE78368FB}"/>
              </a:ext>
            </a:extLst>
          </p:cNvPr>
          <p:cNvSpPr txBox="1"/>
          <p:nvPr/>
        </p:nvSpPr>
        <p:spPr>
          <a:xfrm>
            <a:off x="4947126" y="5586110"/>
            <a:ext cx="1871025" cy="400110"/>
          </a:xfrm>
          <a:prstGeom prst="rect">
            <a:avLst/>
          </a:prstGeom>
          <a:noFill/>
        </p:spPr>
        <p:txBody>
          <a:bodyPr wrap="none" rtlCol="0">
            <a:spAutoFit/>
          </a:bodyPr>
          <a:lstStyle/>
          <a:p>
            <a:r>
              <a:rPr lang="en-US" sz="2000" dirty="0"/>
              <a:t>Action  = output</a:t>
            </a:r>
            <a:endParaRPr lang="en-US" sz="1600" dirty="0"/>
          </a:p>
        </p:txBody>
      </p:sp>
      <p:sp>
        <p:nvSpPr>
          <p:cNvPr id="28" name="TextBox 27">
            <a:extLst>
              <a:ext uri="{FF2B5EF4-FFF2-40B4-BE49-F238E27FC236}">
                <a16:creationId xmlns:a16="http://schemas.microsoft.com/office/drawing/2014/main" id="{0B07C5E5-6669-55EA-0EFE-73C2704A038C}"/>
              </a:ext>
            </a:extLst>
          </p:cNvPr>
          <p:cNvSpPr txBox="1"/>
          <p:nvPr/>
        </p:nvSpPr>
        <p:spPr>
          <a:xfrm>
            <a:off x="5475929" y="861781"/>
            <a:ext cx="994439" cy="400110"/>
          </a:xfrm>
          <a:prstGeom prst="rect">
            <a:avLst/>
          </a:prstGeom>
          <a:noFill/>
        </p:spPr>
        <p:txBody>
          <a:bodyPr wrap="none" rtlCol="0">
            <a:spAutoFit/>
          </a:bodyPr>
          <a:lstStyle/>
          <a:p>
            <a:r>
              <a:rPr lang="en-US" sz="2000" b="1" dirty="0">
                <a:solidFill>
                  <a:srgbClr val="FF0000"/>
                </a:solidFill>
              </a:rPr>
              <a:t>Reward</a:t>
            </a:r>
            <a:endParaRPr lang="en-US" sz="1600" b="1" dirty="0">
              <a:solidFill>
                <a:srgbClr val="FF0000"/>
              </a:solidFill>
            </a:endParaRPr>
          </a:p>
        </p:txBody>
      </p:sp>
      <p:sp>
        <p:nvSpPr>
          <p:cNvPr id="38" name="Oval 37">
            <a:extLst>
              <a:ext uri="{FF2B5EF4-FFF2-40B4-BE49-F238E27FC236}">
                <a16:creationId xmlns:a16="http://schemas.microsoft.com/office/drawing/2014/main" id="{0339397A-C2D6-B9F6-4652-85B9FA5361E3}"/>
              </a:ext>
            </a:extLst>
          </p:cNvPr>
          <p:cNvSpPr/>
          <p:nvPr/>
        </p:nvSpPr>
        <p:spPr>
          <a:xfrm>
            <a:off x="3392796" y="4754909"/>
            <a:ext cx="877356" cy="46166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22">
            <a:extLst>
              <a:ext uri="{FF2B5EF4-FFF2-40B4-BE49-F238E27FC236}">
                <a16:creationId xmlns:a16="http://schemas.microsoft.com/office/drawing/2014/main" id="{6A828A01-205D-1B43-E974-7F6071B2B43C}"/>
              </a:ext>
            </a:extLst>
          </p:cNvPr>
          <p:cNvSpPr txBox="1"/>
          <p:nvPr/>
        </p:nvSpPr>
        <p:spPr>
          <a:xfrm>
            <a:off x="1176001" y="5494724"/>
            <a:ext cx="2821926" cy="425501"/>
          </a:xfrm>
          <a:prstGeom prst="rect">
            <a:avLst/>
          </a:prstGeom>
          <a:noFill/>
        </p:spPr>
        <p:txBody>
          <a:bodyPr wrap="none" rtlCol="0">
            <a:spAutoFit/>
          </a:bodyPr>
          <a:lstStyle/>
          <a:p>
            <a:pPr>
              <a:lnSpc>
                <a:spcPct val="115000"/>
              </a:lnSpc>
              <a:spcAft>
                <a:spcPts val="800"/>
              </a:spcAft>
            </a:pPr>
            <a:r>
              <a:rPr lang="en-US" sz="2000" b="1" dirty="0">
                <a:solidFill>
                  <a:srgbClr val="FF0000"/>
                </a:solidFill>
                <a:latin typeface="Calibri" panose="020F0502020204030204" pitchFamily="34" charset="0"/>
                <a:ea typeface="Calibri" panose="020F0502020204030204" pitchFamily="34" charset="0"/>
                <a:cs typeface="Arial" panose="020B0604020202020204" pitchFamily="34" charset="0"/>
              </a:rPr>
              <a:t>output</a:t>
            </a:r>
            <a:r>
              <a:rPr lang="en-US" sz="2000" b="1" kern="12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 LLM</a:t>
            </a:r>
            <a:r>
              <a:rPr lang="el-GR" sz="2000" b="1" baseline="-25000" dirty="0">
                <a:solidFill>
                  <a:srgbClr val="FF0000"/>
                </a:solidFill>
                <a:latin typeface="Calibri" panose="020F0502020204030204" pitchFamily="34" charset="0"/>
                <a:ea typeface="Calibri" panose="020F0502020204030204" pitchFamily="34" charset="0"/>
                <a:cs typeface="Arial" panose="020B0604020202020204" pitchFamily="34" charset="0"/>
              </a:rPr>
              <a:t>θ</a:t>
            </a:r>
            <a:r>
              <a:rPr lang="en-US" sz="2000" b="1" baseline="-25000" dirty="0">
                <a:solidFill>
                  <a:srgbClr val="FF0000"/>
                </a:solidFill>
                <a:latin typeface="Calibri" panose="020F0502020204030204" pitchFamily="34" charset="0"/>
                <a:ea typeface="Calibri" panose="020F0502020204030204" pitchFamily="34" charset="0"/>
                <a:cs typeface="Arial" panose="020B0604020202020204" pitchFamily="34" charset="0"/>
              </a:rPr>
              <a:t> </a:t>
            </a:r>
            <a:r>
              <a:rPr lang="en-US" sz="2000" b="1" kern="12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(question)</a:t>
            </a:r>
            <a:endParaRPr lang="en-US" sz="1200" b="1" kern="1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8EA7639D-3DBE-91F6-6E49-50E23F0F41BB}"/>
              </a:ext>
            </a:extLst>
          </p:cNvPr>
          <p:cNvSpPr txBox="1"/>
          <p:nvPr/>
        </p:nvSpPr>
        <p:spPr>
          <a:xfrm>
            <a:off x="1025595" y="365298"/>
            <a:ext cx="9319809" cy="830997"/>
          </a:xfrm>
          <a:prstGeom prst="rect">
            <a:avLst/>
          </a:prstGeom>
          <a:noFill/>
        </p:spPr>
        <p:txBody>
          <a:bodyPr wrap="square">
            <a:spAutoFit/>
          </a:bodyPr>
          <a:lstStyle/>
          <a:p>
            <a:pPr algn="just" rtl="1"/>
            <a:r>
              <a:rPr lang="en-US" sz="2400" b="1" dirty="0">
                <a:solidFill>
                  <a:srgbClr val="39E37B"/>
                </a:solidFill>
                <a:cs typeface="B Nazanin" panose="00000400000000000000" pitchFamily="2" charset="-78"/>
              </a:rPr>
              <a:t>Reinforcement learning</a:t>
            </a:r>
            <a:r>
              <a:rPr lang="fa-IR" sz="2400" b="1" dirty="0">
                <a:solidFill>
                  <a:srgbClr val="39E37B"/>
                </a:solidFill>
                <a:cs typeface="B Nazanin" panose="00000400000000000000" pitchFamily="2" charset="-78"/>
              </a:rPr>
              <a:t>:</a:t>
            </a:r>
            <a:endParaRPr lang="en-US" sz="2400" b="1" dirty="0">
              <a:solidFill>
                <a:srgbClr val="39E37B"/>
              </a:solidFill>
              <a:cs typeface="B Nazanin" panose="00000400000000000000" pitchFamily="2" charset="-78"/>
            </a:endParaRPr>
          </a:p>
          <a:p>
            <a:pPr algn="just" rtl="1"/>
            <a:endParaRPr lang="fa-IR" sz="2400" b="1" dirty="0">
              <a:solidFill>
                <a:srgbClr val="FFC000"/>
              </a:solidFill>
              <a:cs typeface="B Nazanin" panose="00000400000000000000" pitchFamily="2" charset="-78"/>
            </a:endParaRPr>
          </a:p>
        </p:txBody>
      </p:sp>
      <p:sp>
        <p:nvSpPr>
          <p:cNvPr id="49" name="Arc 48">
            <a:extLst>
              <a:ext uri="{FF2B5EF4-FFF2-40B4-BE49-F238E27FC236}">
                <a16:creationId xmlns:a16="http://schemas.microsoft.com/office/drawing/2014/main" id="{ACD4AC44-1EEB-EE2A-356D-D877E971C7AD}"/>
              </a:ext>
            </a:extLst>
          </p:cNvPr>
          <p:cNvSpPr/>
          <p:nvPr/>
        </p:nvSpPr>
        <p:spPr>
          <a:xfrm>
            <a:off x="3796957" y="1312335"/>
            <a:ext cx="4534999" cy="1982213"/>
          </a:xfrm>
          <a:prstGeom prst="arc">
            <a:avLst>
              <a:gd name="adj1" fmla="val 10805354"/>
              <a:gd name="adj2" fmla="val 21560578"/>
            </a:avLst>
          </a:prstGeom>
          <a:ln w="57150">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a:extLst>
              <a:ext uri="{FF2B5EF4-FFF2-40B4-BE49-F238E27FC236}">
                <a16:creationId xmlns:a16="http://schemas.microsoft.com/office/drawing/2014/main" id="{628E6AA0-BBF4-2F97-96E4-98AD4B1D5C9A}"/>
              </a:ext>
            </a:extLst>
          </p:cNvPr>
          <p:cNvSpPr/>
          <p:nvPr/>
        </p:nvSpPr>
        <p:spPr>
          <a:xfrm>
            <a:off x="2384314" y="4970928"/>
            <a:ext cx="1826830" cy="1115130"/>
          </a:xfrm>
          <a:prstGeom prst="arc">
            <a:avLst>
              <a:gd name="adj1" fmla="val 10805354"/>
              <a:gd name="adj2" fmla="val 16375861"/>
            </a:avLst>
          </a:prstGeom>
          <a:ln w="38100">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57076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5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25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right)">
                                      <p:cBhvr>
                                        <p:cTn id="25" dur="750"/>
                                        <p:tgtEl>
                                          <p:spTgt spid="49"/>
                                        </p:tgtEl>
                                      </p:cBhvr>
                                    </p:animEffect>
                                  </p:childTnLst>
                                </p:cTn>
                              </p:par>
                            </p:childTnLst>
                          </p:cTn>
                        </p:par>
                        <p:par>
                          <p:cTn id="26" fill="hold">
                            <p:stCondLst>
                              <p:cond delay="750"/>
                            </p:stCondLst>
                            <p:childTnLst>
                              <p:par>
                                <p:cTn id="27" presetID="10" presetClass="entr" presetSubtype="0"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25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heel(1)">
                                      <p:cBhvr>
                                        <p:cTn id="34" dur="750"/>
                                        <p:tgtEl>
                                          <p:spTgt spid="38"/>
                                        </p:tgtEl>
                                      </p:cBhvr>
                                    </p:animEffect>
                                  </p:childTnLst>
                                </p:cTn>
                              </p:par>
                            </p:childTnLst>
                          </p:cTn>
                        </p:par>
                        <p:par>
                          <p:cTn id="35" fill="hold">
                            <p:stCondLst>
                              <p:cond delay="750"/>
                            </p:stCondLst>
                            <p:childTnLst>
                              <p:par>
                                <p:cTn id="36" presetID="22" presetClass="entr" presetSubtype="2" fill="hold" grpId="0" nodeType="after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wipe(right)">
                                      <p:cBhvr>
                                        <p:cTn id="38" dur="500"/>
                                        <p:tgtEl>
                                          <p:spTgt spid="68"/>
                                        </p:tgtEl>
                                      </p:cBhvr>
                                    </p:animEffect>
                                  </p:childTnLst>
                                </p:cTn>
                              </p:par>
                            </p:childTnLst>
                          </p:cTn>
                        </p:par>
                        <p:par>
                          <p:cTn id="39" fill="hold">
                            <p:stCondLst>
                              <p:cond delay="1250"/>
                            </p:stCondLst>
                            <p:childTnLst>
                              <p:par>
                                <p:cTn id="40" presetID="22" presetClass="entr" presetSubtype="8" fill="hold" grpId="0"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8" grpId="0"/>
      <p:bldP spid="28" grpId="0"/>
      <p:bldP spid="38" grpId="0" animBg="1"/>
      <p:bldP spid="41" grpId="0"/>
      <p:bldP spid="49" grpId="0" animBg="1"/>
      <p:bldP spid="6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84B62-FFB6-8FD6-BCAA-C9285258EA66}"/>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1E57859A-F529-392B-4DC9-DDE04B1FA280}"/>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4" name="Freeform: Shape 33">
            <a:extLst>
              <a:ext uri="{FF2B5EF4-FFF2-40B4-BE49-F238E27FC236}">
                <a16:creationId xmlns:a16="http://schemas.microsoft.com/office/drawing/2014/main" id="{80D98ED2-A1E7-BB5A-CFCF-1CD450752F4D}"/>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46EC27"/>
                </a:solidFill>
                <a:cs typeface="B Nazanin" panose="00000400000000000000" pitchFamily="2" charset="-78"/>
              </a:rPr>
              <a:t>روش های مرجع</a:t>
            </a:r>
            <a:endParaRPr lang="en-US" sz="2000" b="1" dirty="0">
              <a:solidFill>
                <a:srgbClr val="46EC27"/>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6" name="Freeform: Shape 35">
            <a:extLst>
              <a:ext uri="{FF2B5EF4-FFF2-40B4-BE49-F238E27FC236}">
                <a16:creationId xmlns:a16="http://schemas.microsoft.com/office/drawing/2014/main" id="{9018D140-92AF-4756-F058-E3EBEB2C3543}"/>
              </a:ext>
            </a:extLst>
          </p:cNvPr>
          <p:cNvSpPr/>
          <p:nvPr/>
        </p:nvSpPr>
        <p:spPr>
          <a:xfrm rot="16200000">
            <a:off x="11432432"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33707224-5E4C-4B14-A2E9-C3CEB84C8D0A}"/>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5B9BD5"/>
                </a:solidFill>
                <a:cs typeface="B Nazanin" panose="00000400000000000000" pitchFamily="2" charset="-78"/>
              </a:rPr>
              <a:t>منابع</a:t>
            </a:r>
            <a:endParaRPr lang="en-US" sz="2000" b="1" dirty="0">
              <a:solidFill>
                <a:srgbClr val="5B9BD5"/>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 name="Freeform: Shape 2">
            <a:extLst>
              <a:ext uri="{FF2B5EF4-FFF2-40B4-BE49-F238E27FC236}">
                <a16:creationId xmlns:a16="http://schemas.microsoft.com/office/drawing/2014/main" id="{986EC11C-34B4-7B10-BB0D-12252D548684}"/>
              </a:ext>
            </a:extLst>
          </p:cNvPr>
          <p:cNvSpPr/>
          <p:nvPr/>
        </p:nvSpPr>
        <p:spPr>
          <a:xfrm rot="16200000">
            <a:off x="11432432"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B2F514"/>
                </a:solidFill>
                <a:cs typeface="B Nazanin" panose="00000400000000000000" pitchFamily="2" charset="-78"/>
              </a:rPr>
              <a:t>مجموعه داده</a:t>
            </a:r>
            <a:endParaRPr lang="en-US" sz="2000" b="1" dirty="0">
              <a:solidFill>
                <a:srgbClr val="B2F514"/>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2" name="Freeform: Shape 1">
            <a:extLst>
              <a:ext uri="{FF2B5EF4-FFF2-40B4-BE49-F238E27FC236}">
                <a16:creationId xmlns:a16="http://schemas.microsoft.com/office/drawing/2014/main" id="{AB26FA90-596A-69F3-8BFD-6C0283653154}"/>
              </a:ext>
            </a:extLst>
          </p:cNvPr>
          <p:cNvSpPr/>
          <p:nvPr/>
        </p:nvSpPr>
        <p:spPr>
          <a:xfrm rot="16200000">
            <a:off x="11051880"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pic>
        <p:nvPicPr>
          <p:cNvPr id="4" name="Picture 3">
            <a:extLst>
              <a:ext uri="{FF2B5EF4-FFF2-40B4-BE49-F238E27FC236}">
                <a16:creationId xmlns:a16="http://schemas.microsoft.com/office/drawing/2014/main" id="{09FC104F-07FD-0115-F483-DE9D59DC6CE2}"/>
              </a:ext>
            </a:extLst>
          </p:cNvPr>
          <p:cNvPicPr>
            <a:picLocks noChangeAspect="1"/>
          </p:cNvPicPr>
          <p:nvPr/>
        </p:nvPicPr>
        <p:blipFill>
          <a:blip r:embed="rId3"/>
          <a:srcRect t="57227" r="4880"/>
          <a:stretch/>
        </p:blipFill>
        <p:spPr>
          <a:xfrm>
            <a:off x="1627709" y="4168356"/>
            <a:ext cx="7553072" cy="616730"/>
          </a:xfrm>
          <a:prstGeom prst="rect">
            <a:avLst/>
          </a:prstGeom>
        </p:spPr>
      </p:pic>
      <p:pic>
        <p:nvPicPr>
          <p:cNvPr id="5" name="Picture 4">
            <a:extLst>
              <a:ext uri="{FF2B5EF4-FFF2-40B4-BE49-F238E27FC236}">
                <a16:creationId xmlns:a16="http://schemas.microsoft.com/office/drawing/2014/main" id="{E22632B0-2D1B-75CC-FADC-B6B63B275B6C}"/>
              </a:ext>
            </a:extLst>
          </p:cNvPr>
          <p:cNvPicPr>
            <a:picLocks noChangeAspect="1"/>
          </p:cNvPicPr>
          <p:nvPr/>
        </p:nvPicPr>
        <p:blipFill>
          <a:blip r:embed="rId4"/>
          <a:stretch>
            <a:fillRect/>
          </a:stretch>
        </p:blipFill>
        <p:spPr>
          <a:xfrm>
            <a:off x="3791697" y="5088778"/>
            <a:ext cx="3544062" cy="632868"/>
          </a:xfrm>
          <a:prstGeom prst="rect">
            <a:avLst/>
          </a:prstGeom>
        </p:spPr>
      </p:pic>
      <p:pic>
        <p:nvPicPr>
          <p:cNvPr id="6" name="Picture 5">
            <a:extLst>
              <a:ext uri="{FF2B5EF4-FFF2-40B4-BE49-F238E27FC236}">
                <a16:creationId xmlns:a16="http://schemas.microsoft.com/office/drawing/2014/main" id="{327576D2-3524-75B4-778F-B3ED4B3DAEF7}"/>
              </a:ext>
            </a:extLst>
          </p:cNvPr>
          <p:cNvPicPr>
            <a:picLocks noChangeAspect="1"/>
          </p:cNvPicPr>
          <p:nvPr/>
        </p:nvPicPr>
        <p:blipFill>
          <a:blip r:embed="rId5"/>
          <a:stretch>
            <a:fillRect/>
          </a:stretch>
        </p:blipFill>
        <p:spPr>
          <a:xfrm>
            <a:off x="1040347" y="1629270"/>
            <a:ext cx="8012188" cy="2205108"/>
          </a:xfrm>
          <a:prstGeom prst="rect">
            <a:avLst/>
          </a:prstGeom>
        </p:spPr>
      </p:pic>
      <p:pic>
        <p:nvPicPr>
          <p:cNvPr id="7" name="Picture 6">
            <a:extLst>
              <a:ext uri="{FF2B5EF4-FFF2-40B4-BE49-F238E27FC236}">
                <a16:creationId xmlns:a16="http://schemas.microsoft.com/office/drawing/2014/main" id="{AD0F6948-C8F0-46CE-7B95-0E0BC070AED1}"/>
              </a:ext>
            </a:extLst>
          </p:cNvPr>
          <p:cNvPicPr>
            <a:picLocks noChangeAspect="1"/>
          </p:cNvPicPr>
          <p:nvPr/>
        </p:nvPicPr>
        <p:blipFill>
          <a:blip r:embed="rId6"/>
          <a:stretch>
            <a:fillRect/>
          </a:stretch>
        </p:blipFill>
        <p:spPr>
          <a:xfrm>
            <a:off x="9001735" y="2089247"/>
            <a:ext cx="1226926" cy="1745131"/>
          </a:xfrm>
          <a:prstGeom prst="rect">
            <a:avLst/>
          </a:prstGeom>
        </p:spPr>
      </p:pic>
      <p:sp>
        <p:nvSpPr>
          <p:cNvPr id="8" name="Arc 7">
            <a:extLst>
              <a:ext uri="{FF2B5EF4-FFF2-40B4-BE49-F238E27FC236}">
                <a16:creationId xmlns:a16="http://schemas.microsoft.com/office/drawing/2014/main" id="{BAB8C3AA-C15C-2113-8104-6F1C1001B556}"/>
              </a:ext>
            </a:extLst>
          </p:cNvPr>
          <p:cNvSpPr/>
          <p:nvPr/>
        </p:nvSpPr>
        <p:spPr>
          <a:xfrm>
            <a:off x="2698496" y="1952001"/>
            <a:ext cx="5735049" cy="1745131"/>
          </a:xfrm>
          <a:prstGeom prst="arc">
            <a:avLst>
              <a:gd name="adj1" fmla="val 10805354"/>
              <a:gd name="adj2" fmla="val 21560578"/>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 name="Group 8">
            <a:extLst>
              <a:ext uri="{FF2B5EF4-FFF2-40B4-BE49-F238E27FC236}">
                <a16:creationId xmlns:a16="http://schemas.microsoft.com/office/drawing/2014/main" id="{DBC721A6-0AC3-C517-D6F7-A0E73746B1F4}"/>
              </a:ext>
            </a:extLst>
          </p:cNvPr>
          <p:cNvGrpSpPr/>
          <p:nvPr/>
        </p:nvGrpSpPr>
        <p:grpSpPr>
          <a:xfrm>
            <a:off x="4598594" y="3190591"/>
            <a:ext cx="1090440" cy="401712"/>
            <a:chOff x="5015154" y="3207435"/>
            <a:chExt cx="1090440" cy="401712"/>
          </a:xfrm>
        </p:grpSpPr>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385F10D6-56B6-E160-80C3-A9A023ACD5ED}"/>
                    </a:ext>
                  </a:extLst>
                </p14:cNvPr>
                <p14:cNvContentPartPr/>
                <p14:nvPr/>
              </p14:nvContentPartPr>
              <p14:xfrm>
                <a:off x="5015490" y="3207435"/>
                <a:ext cx="1084680" cy="400680"/>
              </p14:xfrm>
            </p:contentPart>
          </mc:Choice>
          <mc:Fallback xmlns="">
            <p:pic>
              <p:nvPicPr>
                <p:cNvPr id="14" name="Ink 13">
                  <a:extLst>
                    <a:ext uri="{FF2B5EF4-FFF2-40B4-BE49-F238E27FC236}">
                      <a16:creationId xmlns:a16="http://schemas.microsoft.com/office/drawing/2014/main" id="{94DA425E-9FD9-2193-6111-63895156B5EA}"/>
                    </a:ext>
                  </a:extLst>
                </p:cNvPr>
                <p:cNvPicPr/>
                <p:nvPr/>
              </p:nvPicPr>
              <p:blipFill>
                <a:blip r:embed="rId8"/>
                <a:stretch>
                  <a:fillRect/>
                </a:stretch>
              </p:blipFill>
              <p:spPr>
                <a:xfrm>
                  <a:off x="4997490" y="3189795"/>
                  <a:ext cx="112032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A39A3F3-BFB7-31BF-8527-A9FA1FA816BE}"/>
                    </a:ext>
                  </a:extLst>
                </p14:cNvPr>
                <p14:cNvContentPartPr/>
                <p14:nvPr/>
              </p14:nvContentPartPr>
              <p14:xfrm>
                <a:off x="5015154" y="3218187"/>
                <a:ext cx="1090440" cy="390960"/>
              </p14:xfrm>
            </p:contentPart>
          </mc:Choice>
          <mc:Fallback xmlns="">
            <p:pic>
              <p:nvPicPr>
                <p:cNvPr id="16" name="Ink 15">
                  <a:extLst>
                    <a:ext uri="{FF2B5EF4-FFF2-40B4-BE49-F238E27FC236}">
                      <a16:creationId xmlns:a16="http://schemas.microsoft.com/office/drawing/2014/main" id="{8B44BD87-1144-9F83-8F16-9CF9646D71DC}"/>
                    </a:ext>
                  </a:extLst>
                </p:cNvPr>
                <p:cNvPicPr/>
                <p:nvPr/>
              </p:nvPicPr>
              <p:blipFill>
                <a:blip r:embed="rId10"/>
                <a:stretch>
                  <a:fillRect/>
                </a:stretch>
              </p:blipFill>
              <p:spPr>
                <a:xfrm>
                  <a:off x="4997154" y="3200187"/>
                  <a:ext cx="1126080" cy="426600"/>
                </a:xfrm>
                <a:prstGeom prst="rect">
                  <a:avLst/>
                </a:prstGeom>
              </p:spPr>
            </p:pic>
          </mc:Fallback>
        </mc:AlternateContent>
      </p:grpSp>
      <p:sp>
        <p:nvSpPr>
          <p:cNvPr id="12" name="Oval 11">
            <a:extLst>
              <a:ext uri="{FF2B5EF4-FFF2-40B4-BE49-F238E27FC236}">
                <a16:creationId xmlns:a16="http://schemas.microsoft.com/office/drawing/2014/main" id="{70E0A53D-4C3A-1274-2B9C-CDE58F477E1F}"/>
              </a:ext>
            </a:extLst>
          </p:cNvPr>
          <p:cNvSpPr/>
          <p:nvPr/>
        </p:nvSpPr>
        <p:spPr>
          <a:xfrm>
            <a:off x="8229599" y="2842180"/>
            <a:ext cx="413316" cy="25603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00C081D-14A4-D7A8-752A-D21129F2954F}"/>
              </a:ext>
            </a:extLst>
          </p:cNvPr>
          <p:cNvSpPr txBox="1"/>
          <p:nvPr/>
        </p:nvSpPr>
        <p:spPr>
          <a:xfrm>
            <a:off x="8370455" y="2203372"/>
            <a:ext cx="421910" cy="707886"/>
          </a:xfrm>
          <a:prstGeom prst="rect">
            <a:avLst/>
          </a:prstGeom>
          <a:noFill/>
        </p:spPr>
        <p:txBody>
          <a:bodyPr wrap="none" rtlCol="0">
            <a:spAutoFit/>
          </a:bodyPr>
          <a:lstStyle/>
          <a:p>
            <a:r>
              <a:rPr lang="en-US" sz="4000" b="1" dirty="0">
                <a:solidFill>
                  <a:srgbClr val="FF0000"/>
                </a:solidFill>
              </a:rPr>
              <a:t>?</a:t>
            </a:r>
          </a:p>
        </p:txBody>
      </p:sp>
      <p:sp>
        <p:nvSpPr>
          <p:cNvPr id="14" name="TextBox 13">
            <a:extLst>
              <a:ext uri="{FF2B5EF4-FFF2-40B4-BE49-F238E27FC236}">
                <a16:creationId xmlns:a16="http://schemas.microsoft.com/office/drawing/2014/main" id="{AE000838-D3F8-1556-F5B9-3D50344588AF}"/>
              </a:ext>
            </a:extLst>
          </p:cNvPr>
          <p:cNvSpPr txBox="1"/>
          <p:nvPr/>
        </p:nvSpPr>
        <p:spPr>
          <a:xfrm>
            <a:off x="1025595" y="365298"/>
            <a:ext cx="9319809" cy="830997"/>
          </a:xfrm>
          <a:prstGeom prst="rect">
            <a:avLst/>
          </a:prstGeom>
          <a:noFill/>
        </p:spPr>
        <p:txBody>
          <a:bodyPr wrap="square">
            <a:spAutoFit/>
          </a:bodyPr>
          <a:lstStyle/>
          <a:p>
            <a:pPr algn="just" rtl="1"/>
            <a:r>
              <a:rPr lang="en-US" sz="2400" b="1" dirty="0">
                <a:solidFill>
                  <a:srgbClr val="39E37B"/>
                </a:solidFill>
                <a:cs typeface="B Nazanin" panose="00000400000000000000" pitchFamily="2" charset="-78"/>
              </a:rPr>
              <a:t>PPO</a:t>
            </a:r>
            <a:r>
              <a:rPr lang="fa-IR" sz="2400" b="1" dirty="0">
                <a:solidFill>
                  <a:srgbClr val="39E37B"/>
                </a:solidFill>
                <a:cs typeface="B Nazanin" panose="00000400000000000000" pitchFamily="2" charset="-78"/>
              </a:rPr>
              <a:t>:</a:t>
            </a:r>
            <a:endParaRPr lang="en-US" sz="2400" b="1" dirty="0">
              <a:solidFill>
                <a:srgbClr val="39E37B"/>
              </a:solidFill>
              <a:cs typeface="B Nazanin" panose="00000400000000000000" pitchFamily="2" charset="-78"/>
            </a:endParaRPr>
          </a:p>
          <a:p>
            <a:pPr algn="just" rtl="1"/>
            <a:endParaRPr lang="fa-IR" sz="2400" b="1" dirty="0">
              <a:solidFill>
                <a:srgbClr val="FFC000"/>
              </a:solidFill>
              <a:cs typeface="B Nazanin" panose="00000400000000000000" pitchFamily="2" charset="-78"/>
            </a:endParaRPr>
          </a:p>
        </p:txBody>
      </p:sp>
    </p:spTree>
    <p:extLst>
      <p:ext uri="{BB962C8B-B14F-4D97-AF65-F5344CB8AC3E}">
        <p14:creationId xmlns:p14="http://schemas.microsoft.com/office/powerpoint/2010/main" val="5141182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7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75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heel(1)">
                                      <p:cBhvr>
                                        <p:cTn id="17" dur="500"/>
                                        <p:tgtEl>
                                          <p:spTgt spid="12"/>
                                        </p:tgtEl>
                                      </p:cBhvr>
                                    </p:animEffect>
                                  </p:childTnLst>
                                </p:cTn>
                              </p:par>
                            </p:childTnLst>
                          </p:cTn>
                        </p:par>
                        <p:par>
                          <p:cTn id="18" fill="hold">
                            <p:stCondLst>
                              <p:cond delay="500"/>
                            </p:stCondLst>
                            <p:childTnLst>
                              <p:par>
                                <p:cTn id="19" presetID="38" presetClass="entr" presetSubtype="0" accel="50000" fill="hold" grpId="0" nodeType="afterEffect">
                                  <p:stCondLst>
                                    <p:cond delay="0"/>
                                  </p:stCondLst>
                                  <p:iterate type="lt">
                                    <p:tmPct val="50000"/>
                                  </p:iterate>
                                  <p:childTnLst>
                                    <p:set>
                                      <p:cBhvr>
                                        <p:cTn id="20" dur="1" fill="hold">
                                          <p:stCondLst>
                                            <p:cond delay="0"/>
                                          </p:stCondLst>
                                        </p:cTn>
                                        <p:tgtEl>
                                          <p:spTgt spid="13"/>
                                        </p:tgtEl>
                                        <p:attrNameLst>
                                          <p:attrName>style.visibility</p:attrName>
                                        </p:attrNameLst>
                                      </p:cBhvr>
                                      <p:to>
                                        <p:strVal val="visible"/>
                                      </p:to>
                                    </p:set>
                                    <p:set>
                                      <p:cBhvr>
                                        <p:cTn id="21" dur="455" fill="hold">
                                          <p:stCondLst>
                                            <p:cond delay="0"/>
                                          </p:stCondLst>
                                        </p:cTn>
                                        <p:tgtEl>
                                          <p:spTgt spid="13"/>
                                        </p:tgtEl>
                                        <p:attrNameLst>
                                          <p:attrName>style.rotation</p:attrName>
                                        </p:attrNameLst>
                                      </p:cBhvr>
                                      <p:to>
                                        <p:strVal val="-45.0"/>
                                      </p:to>
                                    </p:set>
                                    <p:anim calcmode="lin" valueType="num">
                                      <p:cBhvr>
                                        <p:cTn id="22" dur="455" fill="hold">
                                          <p:stCondLst>
                                            <p:cond delay="455"/>
                                          </p:stCondLst>
                                        </p:cTn>
                                        <p:tgtEl>
                                          <p:spTgt spid="13"/>
                                        </p:tgtEl>
                                        <p:attrNameLst>
                                          <p:attrName>style.rotation</p:attrName>
                                        </p:attrNameLst>
                                      </p:cBhvr>
                                      <p:tavLst>
                                        <p:tav tm="0">
                                          <p:val>
                                            <p:fltVal val="-45"/>
                                          </p:val>
                                        </p:tav>
                                        <p:tav tm="69900">
                                          <p:val>
                                            <p:fltVal val="45"/>
                                          </p:val>
                                        </p:tav>
                                        <p:tav tm="100000">
                                          <p:val>
                                            <p:fltVal val="0"/>
                                          </p:val>
                                        </p:tav>
                                      </p:tavLst>
                                    </p:anim>
                                    <p:anim calcmode="lin" valueType="num">
                                      <p:cBhvr>
                                        <p:cTn id="23" dur="455" fill="hold">
                                          <p:stCondLst>
                                            <p:cond delay="0"/>
                                          </p:stCondLst>
                                        </p:cTn>
                                        <p:tgtEl>
                                          <p:spTgt spid="13"/>
                                        </p:tgtEl>
                                        <p:attrNameLst>
                                          <p:attrName>ppt_y</p:attrName>
                                        </p:attrNameLst>
                                      </p:cBhvr>
                                      <p:tavLst>
                                        <p:tav tm="0">
                                          <p:val>
                                            <p:strVal val="#ppt_y-1"/>
                                          </p:val>
                                        </p:tav>
                                        <p:tav tm="100000">
                                          <p:val>
                                            <p:strVal val="#ppt_y-(0.354*#ppt_w-0.172*#ppt_h)"/>
                                          </p:val>
                                        </p:tav>
                                      </p:tavLst>
                                    </p:anim>
                                    <p:anim calcmode="lin" valueType="num">
                                      <p:cBhvr>
                                        <p:cTn id="24" dur="156" decel="50000" autoRev="1" fill="hold">
                                          <p:stCondLst>
                                            <p:cond delay="455"/>
                                          </p:stCondLst>
                                        </p:cTn>
                                        <p:tgtEl>
                                          <p:spTgt spid="13"/>
                                        </p:tgtEl>
                                        <p:attrNameLst>
                                          <p:attrName>ppt_y</p:attrName>
                                        </p:attrNameLst>
                                      </p:cBhvr>
                                      <p:tavLst>
                                        <p:tav tm="0">
                                          <p:val>
                                            <p:strVal val="#ppt_y-(0.354*#ppt_w-0.172*#ppt_h)"/>
                                          </p:val>
                                        </p:tav>
                                        <p:tav tm="100000">
                                          <p:val>
                                            <p:strVal val="#ppt_y-(0.354*#ppt_w-0.172*#ppt_h)-#ppt_h/2"/>
                                          </p:val>
                                        </p:tav>
                                      </p:tavLst>
                                    </p:anim>
                                    <p:anim calcmode="lin" valueType="num">
                                      <p:cBhvr>
                                        <p:cTn id="25" dur="136" fill="hold">
                                          <p:stCondLst>
                                            <p:cond delay="864"/>
                                          </p:stCondLst>
                                        </p:cTn>
                                        <p:tgtEl>
                                          <p:spTgt spid="13"/>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1E07E-97F3-041C-7118-19E4C39E479B}"/>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6D14A8D2-19C1-8B97-CD65-521E06686BEA}"/>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4" name="Freeform: Shape 33">
            <a:extLst>
              <a:ext uri="{FF2B5EF4-FFF2-40B4-BE49-F238E27FC236}">
                <a16:creationId xmlns:a16="http://schemas.microsoft.com/office/drawing/2014/main" id="{2D97E286-9179-1DFB-28D2-1CEA1C6FAE73}"/>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46EC27"/>
                </a:solidFill>
                <a:cs typeface="B Nazanin" panose="00000400000000000000" pitchFamily="2" charset="-78"/>
              </a:rPr>
              <a:t>روش های مرجع</a:t>
            </a:r>
            <a:endParaRPr lang="en-US" sz="2000" b="1" dirty="0">
              <a:solidFill>
                <a:srgbClr val="46EC27"/>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6" name="Freeform: Shape 35">
            <a:extLst>
              <a:ext uri="{FF2B5EF4-FFF2-40B4-BE49-F238E27FC236}">
                <a16:creationId xmlns:a16="http://schemas.microsoft.com/office/drawing/2014/main" id="{54CE391B-989E-373A-A21A-43D3B2D562EA}"/>
              </a:ext>
            </a:extLst>
          </p:cNvPr>
          <p:cNvSpPr/>
          <p:nvPr/>
        </p:nvSpPr>
        <p:spPr>
          <a:xfrm rot="16200000">
            <a:off x="11432432"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EF52DFC2-6FB5-9D54-C6C7-DE16D72C4F0A}"/>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5B9BD5"/>
                </a:solidFill>
                <a:cs typeface="B Nazanin" panose="00000400000000000000" pitchFamily="2" charset="-78"/>
              </a:rPr>
              <a:t>منابع</a:t>
            </a:r>
            <a:endParaRPr lang="en-US" sz="2000" b="1" dirty="0">
              <a:solidFill>
                <a:srgbClr val="5B9BD5"/>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 name="Freeform: Shape 2">
            <a:extLst>
              <a:ext uri="{FF2B5EF4-FFF2-40B4-BE49-F238E27FC236}">
                <a16:creationId xmlns:a16="http://schemas.microsoft.com/office/drawing/2014/main" id="{62FA5B0C-410D-BFD6-B6F5-3D0DC7951149}"/>
              </a:ext>
            </a:extLst>
          </p:cNvPr>
          <p:cNvSpPr/>
          <p:nvPr/>
        </p:nvSpPr>
        <p:spPr>
          <a:xfrm rot="16200000">
            <a:off x="11432432"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B2F514"/>
                </a:solidFill>
                <a:cs typeface="B Nazanin" panose="00000400000000000000" pitchFamily="2" charset="-78"/>
              </a:rPr>
              <a:t>مجموعه داده</a:t>
            </a:r>
            <a:endParaRPr lang="en-US" sz="2000" b="1" dirty="0">
              <a:solidFill>
                <a:srgbClr val="B2F514"/>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2" name="Freeform: Shape 1">
            <a:extLst>
              <a:ext uri="{FF2B5EF4-FFF2-40B4-BE49-F238E27FC236}">
                <a16:creationId xmlns:a16="http://schemas.microsoft.com/office/drawing/2014/main" id="{2E604BE8-A780-C40E-12D8-CB00458C68C1}"/>
              </a:ext>
            </a:extLst>
          </p:cNvPr>
          <p:cNvSpPr/>
          <p:nvPr/>
        </p:nvSpPr>
        <p:spPr>
          <a:xfrm rot="16200000">
            <a:off x="11051880"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pic>
        <p:nvPicPr>
          <p:cNvPr id="6" name="Picture 5">
            <a:extLst>
              <a:ext uri="{FF2B5EF4-FFF2-40B4-BE49-F238E27FC236}">
                <a16:creationId xmlns:a16="http://schemas.microsoft.com/office/drawing/2014/main" id="{F013133D-7D47-8417-A369-9FF03E364A88}"/>
              </a:ext>
            </a:extLst>
          </p:cNvPr>
          <p:cNvPicPr>
            <a:picLocks noChangeAspect="1"/>
          </p:cNvPicPr>
          <p:nvPr/>
        </p:nvPicPr>
        <p:blipFill>
          <a:blip r:embed="rId3"/>
          <a:stretch>
            <a:fillRect/>
          </a:stretch>
        </p:blipFill>
        <p:spPr>
          <a:xfrm>
            <a:off x="1414865" y="1300480"/>
            <a:ext cx="7200484" cy="1981711"/>
          </a:xfrm>
          <a:prstGeom prst="rect">
            <a:avLst/>
          </a:prstGeom>
        </p:spPr>
      </p:pic>
      <p:pic>
        <p:nvPicPr>
          <p:cNvPr id="7" name="Picture 6">
            <a:extLst>
              <a:ext uri="{FF2B5EF4-FFF2-40B4-BE49-F238E27FC236}">
                <a16:creationId xmlns:a16="http://schemas.microsoft.com/office/drawing/2014/main" id="{721ACC32-E31A-F792-D9C3-115FB7D285A6}"/>
              </a:ext>
            </a:extLst>
          </p:cNvPr>
          <p:cNvPicPr>
            <a:picLocks noChangeAspect="1"/>
          </p:cNvPicPr>
          <p:nvPr/>
        </p:nvPicPr>
        <p:blipFill>
          <a:blip r:embed="rId4"/>
          <a:stretch>
            <a:fillRect/>
          </a:stretch>
        </p:blipFill>
        <p:spPr>
          <a:xfrm>
            <a:off x="9082769" y="2577700"/>
            <a:ext cx="1197024" cy="1702599"/>
          </a:xfrm>
          <a:prstGeom prst="rect">
            <a:avLst/>
          </a:prstGeom>
        </p:spPr>
      </p:pic>
      <p:pic>
        <p:nvPicPr>
          <p:cNvPr id="8" name="Picture 7">
            <a:extLst>
              <a:ext uri="{FF2B5EF4-FFF2-40B4-BE49-F238E27FC236}">
                <a16:creationId xmlns:a16="http://schemas.microsoft.com/office/drawing/2014/main" id="{C345AEF0-3A67-A21E-B30E-1A12BE380500}"/>
              </a:ext>
            </a:extLst>
          </p:cNvPr>
          <p:cNvPicPr>
            <a:picLocks noChangeAspect="1"/>
          </p:cNvPicPr>
          <p:nvPr/>
        </p:nvPicPr>
        <p:blipFill>
          <a:blip r:embed="rId5"/>
          <a:srcRect t="50952"/>
          <a:stretch/>
        </p:blipFill>
        <p:spPr>
          <a:xfrm>
            <a:off x="1361525" y="3923143"/>
            <a:ext cx="7341990" cy="1866337"/>
          </a:xfrm>
          <a:prstGeom prst="rect">
            <a:avLst/>
          </a:prstGeom>
        </p:spPr>
      </p:pic>
      <p:cxnSp>
        <p:nvCxnSpPr>
          <p:cNvPr id="9" name="Straight Connector 8">
            <a:extLst>
              <a:ext uri="{FF2B5EF4-FFF2-40B4-BE49-F238E27FC236}">
                <a16:creationId xmlns:a16="http://schemas.microsoft.com/office/drawing/2014/main" id="{81893F33-2EF8-9477-7720-D4E3DE32EAB4}"/>
              </a:ext>
            </a:extLst>
          </p:cNvPr>
          <p:cNvCxnSpPr>
            <a:cxnSpLocks/>
          </p:cNvCxnSpPr>
          <p:nvPr/>
        </p:nvCxnSpPr>
        <p:spPr>
          <a:xfrm>
            <a:off x="1138576" y="3489960"/>
            <a:ext cx="7675249" cy="1"/>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FD373DFE-20C6-5BE8-63FB-DDC6A1E9FFD6}"/>
              </a:ext>
            </a:extLst>
          </p:cNvPr>
          <p:cNvSpPr/>
          <p:nvPr/>
        </p:nvSpPr>
        <p:spPr>
          <a:xfrm>
            <a:off x="3566997" y="4074484"/>
            <a:ext cx="896980" cy="176548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B2BBE85-72EB-D3CA-A74B-AB6116C8C624}"/>
              </a:ext>
            </a:extLst>
          </p:cNvPr>
          <p:cNvSpPr/>
          <p:nvPr/>
        </p:nvSpPr>
        <p:spPr>
          <a:xfrm>
            <a:off x="5860552" y="4074484"/>
            <a:ext cx="896980" cy="176548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968D3ED-18AF-B506-D54B-384788BA569C}"/>
              </a:ext>
            </a:extLst>
          </p:cNvPr>
          <p:cNvSpPr/>
          <p:nvPr/>
        </p:nvSpPr>
        <p:spPr>
          <a:xfrm>
            <a:off x="7708091" y="4092772"/>
            <a:ext cx="896980" cy="176548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C0EF097-9E2E-E6DD-2183-E59D69B7BE82}"/>
              </a:ext>
            </a:extLst>
          </p:cNvPr>
          <p:cNvGrpSpPr/>
          <p:nvPr/>
        </p:nvGrpSpPr>
        <p:grpSpPr>
          <a:xfrm>
            <a:off x="8813825" y="5485201"/>
            <a:ext cx="1926712" cy="472890"/>
            <a:chOff x="9597341" y="4511956"/>
            <a:chExt cx="1428136" cy="350520"/>
          </a:xfrm>
        </p:grpSpPr>
        <p:pic>
          <p:nvPicPr>
            <p:cNvPr id="14" name="Picture 13">
              <a:extLst>
                <a:ext uri="{FF2B5EF4-FFF2-40B4-BE49-F238E27FC236}">
                  <a16:creationId xmlns:a16="http://schemas.microsoft.com/office/drawing/2014/main" id="{CD397D4E-FF6E-F913-E969-011E16B03420}"/>
                </a:ext>
              </a:extLst>
            </p:cNvPr>
            <p:cNvPicPr>
              <a:picLocks noChangeAspect="1"/>
            </p:cNvPicPr>
            <p:nvPr/>
          </p:nvPicPr>
          <p:blipFill>
            <a:blip r:embed="rId6"/>
            <a:srcRect t="10040" r="80897" b="438"/>
            <a:stretch/>
          </p:blipFill>
          <p:spPr>
            <a:xfrm>
              <a:off x="9597341" y="4511956"/>
              <a:ext cx="349817" cy="350520"/>
            </a:xfrm>
            <a:prstGeom prst="rect">
              <a:avLst/>
            </a:prstGeom>
          </p:spPr>
        </p:pic>
        <p:pic>
          <p:nvPicPr>
            <p:cNvPr id="15" name="Picture 14">
              <a:extLst>
                <a:ext uri="{FF2B5EF4-FFF2-40B4-BE49-F238E27FC236}">
                  <a16:creationId xmlns:a16="http://schemas.microsoft.com/office/drawing/2014/main" id="{A96E16F0-EDDA-2407-81BA-B24E57CAD1FB}"/>
                </a:ext>
              </a:extLst>
            </p:cNvPr>
            <p:cNvPicPr>
              <a:picLocks noChangeAspect="1"/>
            </p:cNvPicPr>
            <p:nvPr/>
          </p:nvPicPr>
          <p:blipFill>
            <a:blip r:embed="rId6"/>
            <a:srcRect l="41156" t="10040" r="1" b="438"/>
            <a:stretch/>
          </p:blipFill>
          <p:spPr>
            <a:xfrm>
              <a:off x="9947911" y="4511956"/>
              <a:ext cx="1077566" cy="350520"/>
            </a:xfrm>
            <a:prstGeom prst="rect">
              <a:avLst/>
            </a:prstGeom>
          </p:spPr>
        </p:pic>
      </p:grpSp>
      <p:sp>
        <p:nvSpPr>
          <p:cNvPr id="19" name="TextBox 18">
            <a:extLst>
              <a:ext uri="{FF2B5EF4-FFF2-40B4-BE49-F238E27FC236}">
                <a16:creationId xmlns:a16="http://schemas.microsoft.com/office/drawing/2014/main" id="{C358D141-41F1-0A1A-EAEC-840FD1256B2B}"/>
              </a:ext>
            </a:extLst>
          </p:cNvPr>
          <p:cNvSpPr txBox="1"/>
          <p:nvPr/>
        </p:nvSpPr>
        <p:spPr>
          <a:xfrm>
            <a:off x="1025595" y="365298"/>
            <a:ext cx="9319809" cy="830997"/>
          </a:xfrm>
          <a:prstGeom prst="rect">
            <a:avLst/>
          </a:prstGeom>
          <a:noFill/>
        </p:spPr>
        <p:txBody>
          <a:bodyPr wrap="square">
            <a:spAutoFit/>
          </a:bodyPr>
          <a:lstStyle/>
          <a:p>
            <a:pPr algn="just" rtl="1"/>
            <a:r>
              <a:rPr lang="en-US" sz="2400" b="1" dirty="0">
                <a:solidFill>
                  <a:srgbClr val="39E37B"/>
                </a:solidFill>
                <a:cs typeface="B Nazanin" panose="00000400000000000000" pitchFamily="2" charset="-78"/>
              </a:rPr>
              <a:t>GRPO</a:t>
            </a:r>
            <a:r>
              <a:rPr lang="fa-IR" sz="2400" b="1" dirty="0">
                <a:solidFill>
                  <a:srgbClr val="39E37B"/>
                </a:solidFill>
                <a:cs typeface="B Nazanin" panose="00000400000000000000" pitchFamily="2" charset="-78"/>
              </a:rPr>
              <a:t>:</a:t>
            </a:r>
            <a:endParaRPr lang="en-US" sz="2400" b="1" dirty="0">
              <a:solidFill>
                <a:srgbClr val="39E37B"/>
              </a:solidFill>
              <a:cs typeface="B Nazanin" panose="00000400000000000000" pitchFamily="2" charset="-78"/>
            </a:endParaRPr>
          </a:p>
          <a:p>
            <a:pPr algn="just" rtl="1"/>
            <a:endParaRPr lang="fa-IR" sz="2400" b="1" dirty="0">
              <a:solidFill>
                <a:srgbClr val="FFC000"/>
              </a:solidFill>
              <a:cs typeface="B Nazanin" panose="00000400000000000000" pitchFamily="2" charset="-78"/>
            </a:endParaRPr>
          </a:p>
        </p:txBody>
      </p:sp>
      <p:sp>
        <p:nvSpPr>
          <p:cNvPr id="27" name="Arrow: Bent-Up 26">
            <a:extLst>
              <a:ext uri="{FF2B5EF4-FFF2-40B4-BE49-F238E27FC236}">
                <a16:creationId xmlns:a16="http://schemas.microsoft.com/office/drawing/2014/main" id="{6A641B9C-5E47-46DC-7A20-494AF33E2898}"/>
              </a:ext>
            </a:extLst>
          </p:cNvPr>
          <p:cNvSpPr/>
          <p:nvPr/>
        </p:nvSpPr>
        <p:spPr>
          <a:xfrm flipV="1">
            <a:off x="8703244" y="4856310"/>
            <a:ext cx="1153376" cy="457949"/>
          </a:xfrm>
          <a:prstGeom prst="bentUpArrow">
            <a:avLst>
              <a:gd name="adj1" fmla="val 5208"/>
              <a:gd name="adj2" fmla="val 11979"/>
              <a:gd name="adj3" fmla="val 1562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9121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heel(1)">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heel(1)">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0980E6F-CBC9-CD7E-F38F-C84803BACFEB}"/>
              </a:ext>
            </a:extLst>
          </p:cNvPr>
          <p:cNvSpPr>
            <a:spLocks noGrp="1"/>
          </p:cNvSpPr>
          <p:nvPr>
            <p:ph type="title"/>
          </p:nvPr>
        </p:nvSpPr>
        <p:spPr/>
        <p:txBody>
          <a:bodyPr>
            <a:normAutofit/>
          </a:bodyPr>
          <a:lstStyle/>
          <a:p>
            <a:pPr algn="r" rtl="1"/>
            <a:r>
              <a:rPr lang="fa-IR" sz="3600" dirty="0">
                <a:solidFill>
                  <a:srgbClr val="0BAEDD"/>
                </a:solidFill>
                <a:latin typeface="A Iranian Sans" panose="01000500000000020002" pitchFamily="2" charset="-78"/>
                <a:cs typeface="A Iranian Sans" panose="01000500000000020002" pitchFamily="2" charset="-78"/>
              </a:rPr>
              <a:t>فهرست مطالب</a:t>
            </a:r>
            <a:endParaRPr lang="en-US" sz="3600" dirty="0">
              <a:solidFill>
                <a:srgbClr val="0BAEDD"/>
              </a:solidFill>
              <a:latin typeface="A Iranian Sans" panose="01000500000000020002" pitchFamily="2" charset="-78"/>
              <a:cs typeface="A Iranian Sans" panose="01000500000000020002" pitchFamily="2" charset="-78"/>
            </a:endParaRPr>
          </a:p>
        </p:txBody>
      </p:sp>
      <p:sp>
        <p:nvSpPr>
          <p:cNvPr id="32" name="Freeform: Shape 31">
            <a:extLst>
              <a:ext uri="{FF2B5EF4-FFF2-40B4-BE49-F238E27FC236}">
                <a16:creationId xmlns:a16="http://schemas.microsoft.com/office/drawing/2014/main" id="{2619FAAE-CBEB-660C-BAAC-426A3B5164B7}"/>
              </a:ext>
            </a:extLst>
          </p:cNvPr>
          <p:cNvSpPr/>
          <p:nvPr/>
        </p:nvSpPr>
        <p:spPr>
          <a:xfrm rot="3600000">
            <a:off x="8609453" y="3896304"/>
            <a:ext cx="1211717" cy="78761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3" name="Freeform: Shape 32">
            <a:extLst>
              <a:ext uri="{FF2B5EF4-FFF2-40B4-BE49-F238E27FC236}">
                <a16:creationId xmlns:a16="http://schemas.microsoft.com/office/drawing/2014/main" id="{D13213AC-19E0-2A6B-5460-DDEBFA33D9AF}"/>
              </a:ext>
            </a:extLst>
          </p:cNvPr>
          <p:cNvSpPr/>
          <p:nvPr/>
        </p:nvSpPr>
        <p:spPr>
          <a:xfrm rot="2160000">
            <a:off x="7607268" y="2783265"/>
            <a:ext cx="1211717" cy="78761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rPr>
              <a:t>مجموعه داده</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4" name="Freeform: Shape 33">
            <a:extLst>
              <a:ext uri="{FF2B5EF4-FFF2-40B4-BE49-F238E27FC236}">
                <a16:creationId xmlns:a16="http://schemas.microsoft.com/office/drawing/2014/main" id="{ED6B6BC2-8384-4590-CC96-5C8DD71690DA}"/>
              </a:ext>
            </a:extLst>
          </p:cNvPr>
          <p:cNvSpPr/>
          <p:nvPr/>
        </p:nvSpPr>
        <p:spPr>
          <a:xfrm rot="720000">
            <a:off x="6239012" y="2174078"/>
            <a:ext cx="1211717" cy="78761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rPr>
              <a:t>روش های مرجع</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5" name="Freeform: Shape 34">
            <a:extLst>
              <a:ext uri="{FF2B5EF4-FFF2-40B4-BE49-F238E27FC236}">
                <a16:creationId xmlns:a16="http://schemas.microsoft.com/office/drawing/2014/main" id="{13D3C3DE-9630-050F-AAA2-F87423538C3B}"/>
              </a:ext>
            </a:extLst>
          </p:cNvPr>
          <p:cNvSpPr/>
          <p:nvPr/>
        </p:nvSpPr>
        <p:spPr>
          <a:xfrm rot="20880000">
            <a:off x="4741269" y="2174078"/>
            <a:ext cx="1211717" cy="78761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rPr>
              <a:t>روش‌های پیشنهادی</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6" name="Freeform: Shape 35">
            <a:extLst>
              <a:ext uri="{FF2B5EF4-FFF2-40B4-BE49-F238E27FC236}">
                <a16:creationId xmlns:a16="http://schemas.microsoft.com/office/drawing/2014/main" id="{FC9E1B29-7B97-F69F-74B8-6F3D49270591}"/>
              </a:ext>
            </a:extLst>
          </p:cNvPr>
          <p:cNvSpPr/>
          <p:nvPr/>
        </p:nvSpPr>
        <p:spPr>
          <a:xfrm rot="19440000">
            <a:off x="3373013" y="2783265"/>
            <a:ext cx="1211717" cy="78761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rPr>
              <a:t>آزمایش ها و نتایج</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079347C6-46EB-F141-9781-30533E4A9E27}"/>
              </a:ext>
            </a:extLst>
          </p:cNvPr>
          <p:cNvSpPr/>
          <p:nvPr/>
        </p:nvSpPr>
        <p:spPr>
          <a:xfrm rot="18000000">
            <a:off x="2370828" y="3896304"/>
            <a:ext cx="1211717" cy="78761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lang="fa-IR" sz="2000" b="1" dirty="0">
                <a:solidFill>
                  <a:schemeClr val="bg1"/>
                </a:solidFill>
                <a:latin typeface="Calibri" panose="020F0502020204030204"/>
                <a:cs typeface="B Nazanin" panose="00000400000000000000" pitchFamily="2" charset="-78"/>
              </a:rPr>
              <a:t>منابع</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6" name="Title 1">
            <a:extLst>
              <a:ext uri="{FF2B5EF4-FFF2-40B4-BE49-F238E27FC236}">
                <a16:creationId xmlns:a16="http://schemas.microsoft.com/office/drawing/2014/main" id="{93286F61-8479-E0EC-5C25-016B90DEE310}"/>
              </a:ext>
            </a:extLst>
          </p:cNvPr>
          <p:cNvSpPr txBox="1">
            <a:spLocks/>
          </p:cNvSpPr>
          <p:nvPr/>
        </p:nvSpPr>
        <p:spPr>
          <a:xfrm>
            <a:off x="3678257" y="3350871"/>
            <a:ext cx="4835483" cy="20515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fa-IR" sz="3600" dirty="0">
                <a:solidFill>
                  <a:srgbClr val="0BAEDD"/>
                </a:solidFill>
                <a:latin typeface="A Iranian Sans" panose="01000500000000020002" pitchFamily="2" charset="-78"/>
                <a:cs typeface="B Roya" panose="00000400000000000000" pitchFamily="2" charset="-78"/>
              </a:rPr>
              <a:t>عامل های حل‌کننده مسائل </a:t>
            </a:r>
            <a:r>
              <a:rPr lang="en-US" sz="3600" dirty="0">
                <a:solidFill>
                  <a:srgbClr val="0BAEDD"/>
                </a:solidFill>
                <a:latin typeface="A Iranian Sans" panose="01000500000000020002" pitchFamily="2" charset="-78"/>
                <a:cs typeface="B Roya" panose="00000400000000000000" pitchFamily="2" charset="-78"/>
              </a:rPr>
              <a:t>NP Complete</a:t>
            </a:r>
            <a:r>
              <a:rPr lang="fa-IR" sz="3600" dirty="0">
                <a:solidFill>
                  <a:srgbClr val="0BAEDD"/>
                </a:solidFill>
                <a:latin typeface="A Iranian Sans" panose="01000500000000020002" pitchFamily="2" charset="-78"/>
                <a:cs typeface="B Roya" panose="00000400000000000000" pitchFamily="2" charset="-78"/>
              </a:rPr>
              <a:t> </a:t>
            </a:r>
            <a:endParaRPr lang="en-US" sz="3600" dirty="0">
              <a:solidFill>
                <a:srgbClr val="0BAEDD"/>
              </a:solidFill>
              <a:latin typeface="A Iranian Sans" panose="01000500000000020002" pitchFamily="2" charset="-78"/>
              <a:cs typeface="B Roya" panose="00000400000000000000" pitchFamily="2" charset="-78"/>
            </a:endParaRPr>
          </a:p>
        </p:txBody>
      </p:sp>
    </p:spTree>
    <p:extLst>
      <p:ext uri="{BB962C8B-B14F-4D97-AF65-F5344CB8AC3E}">
        <p14:creationId xmlns:p14="http://schemas.microsoft.com/office/powerpoint/2010/main" val="23948733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C98CE-6896-1EA7-19C7-B97A1693FDF7}"/>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452B1455-E68C-5518-4D1B-0C5CC6984D25}"/>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4" name="Freeform: Shape 33">
            <a:extLst>
              <a:ext uri="{FF2B5EF4-FFF2-40B4-BE49-F238E27FC236}">
                <a16:creationId xmlns:a16="http://schemas.microsoft.com/office/drawing/2014/main" id="{4431D9F6-A26F-8734-258E-41098CDDB1F6}"/>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46EC27"/>
                </a:solidFill>
                <a:effectLst/>
                <a:uLnTx/>
                <a:uFillTx/>
                <a:latin typeface="Calibri" panose="020F0502020204030204"/>
                <a:ea typeface="+mn-ea"/>
                <a:cs typeface="B Nazanin" panose="00000400000000000000" pitchFamily="2" charset="-78"/>
              </a:rPr>
              <a:t>روش های مرجع</a:t>
            </a:r>
            <a:endParaRPr kumimoji="0" lang="en-US" sz="2000" b="1" i="0" u="none" strike="noStrike" kern="1200" cap="none" spc="0" normalizeH="0" baseline="0" noProof="0" dirty="0">
              <a:ln>
                <a:noFill/>
              </a:ln>
              <a:solidFill>
                <a:srgbClr val="46EC27"/>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5" name="Freeform: Shape 34">
            <a:extLst>
              <a:ext uri="{FF2B5EF4-FFF2-40B4-BE49-F238E27FC236}">
                <a16:creationId xmlns:a16="http://schemas.microsoft.com/office/drawing/2014/main" id="{AF89F026-9403-827D-AB28-E5FA84F60CBB}"/>
              </a:ext>
            </a:extLst>
          </p:cNvPr>
          <p:cNvSpPr/>
          <p:nvPr/>
        </p:nvSpPr>
        <p:spPr>
          <a:xfrm rot="16200000">
            <a:off x="11432432"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F61CBBD2-B9E4-59EA-6F23-8149A1A984B8}"/>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5B9BD5"/>
                </a:solidFill>
                <a:effectLst/>
                <a:uLnTx/>
                <a:uFillTx/>
                <a:latin typeface="Calibri" panose="020F0502020204030204"/>
                <a:ea typeface="+mn-ea"/>
                <a:cs typeface="B Nazanin" panose="00000400000000000000" pitchFamily="2" charset="-78"/>
              </a:rPr>
              <a:t>منابع</a:t>
            </a:r>
            <a:endParaRPr kumimoji="0" lang="en-US" sz="2000" b="1" i="0" u="none" strike="noStrike" kern="1200" cap="none" spc="0" normalizeH="0" baseline="0" noProof="0" dirty="0">
              <a:ln>
                <a:noFill/>
              </a:ln>
              <a:solidFill>
                <a:srgbClr val="5B9BD5"/>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 name="Freeform: Shape 2">
            <a:extLst>
              <a:ext uri="{FF2B5EF4-FFF2-40B4-BE49-F238E27FC236}">
                <a16:creationId xmlns:a16="http://schemas.microsoft.com/office/drawing/2014/main" id="{52DB0475-1A06-1E37-686F-05D8A98E13A9}"/>
              </a:ext>
            </a:extLst>
          </p:cNvPr>
          <p:cNvSpPr/>
          <p:nvPr/>
        </p:nvSpPr>
        <p:spPr>
          <a:xfrm rot="16200000">
            <a:off x="11432432"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B2F514"/>
                </a:solidFill>
                <a:effectLst/>
                <a:uLnTx/>
                <a:uFillTx/>
                <a:latin typeface="Calibri" panose="020F0502020204030204"/>
                <a:ea typeface="+mn-ea"/>
                <a:cs typeface="B Nazanin" panose="00000400000000000000" pitchFamily="2" charset="-78"/>
              </a:rPr>
              <a:t>مجموعه داده</a:t>
            </a:r>
            <a:endParaRPr kumimoji="0" lang="en-US" sz="2000" b="1" i="0" u="none" strike="noStrike" kern="1200" cap="none" spc="0" normalizeH="0" baseline="0" noProof="0" dirty="0">
              <a:ln>
                <a:noFill/>
              </a:ln>
              <a:solidFill>
                <a:srgbClr val="B2F514"/>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2" name="Freeform: Shape 1">
            <a:extLst>
              <a:ext uri="{FF2B5EF4-FFF2-40B4-BE49-F238E27FC236}">
                <a16:creationId xmlns:a16="http://schemas.microsoft.com/office/drawing/2014/main" id="{49677965-8132-C835-D735-0D8E4362B048}"/>
              </a:ext>
            </a:extLst>
          </p:cNvPr>
          <p:cNvSpPr/>
          <p:nvPr/>
        </p:nvSpPr>
        <p:spPr>
          <a:xfrm rot="16200000">
            <a:off x="11050468"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8" name="TextBox 7">
            <a:extLst>
              <a:ext uri="{FF2B5EF4-FFF2-40B4-BE49-F238E27FC236}">
                <a16:creationId xmlns:a16="http://schemas.microsoft.com/office/drawing/2014/main" id="{1A09A85B-B23A-A49C-BB7A-95A67CFB79A6}"/>
              </a:ext>
            </a:extLst>
          </p:cNvPr>
          <p:cNvSpPr txBox="1"/>
          <p:nvPr/>
        </p:nvSpPr>
        <p:spPr>
          <a:xfrm>
            <a:off x="1025595" y="365298"/>
            <a:ext cx="9319809" cy="461665"/>
          </a:xfrm>
          <a:prstGeom prst="rect">
            <a:avLst/>
          </a:prstGeom>
          <a:noFill/>
        </p:spPr>
        <p:txBody>
          <a:bodyPr wrap="square">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Base LLM (Gemini 2.5 Flash)</a:t>
            </a:r>
            <a:r>
              <a:rPr kumimoji="0" lang="fa-IR"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a:t>
            </a:r>
            <a:endPar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p:txBody>
      </p:sp>
      <p:sp>
        <p:nvSpPr>
          <p:cNvPr id="10" name="TextBox 9">
            <a:extLst>
              <a:ext uri="{FF2B5EF4-FFF2-40B4-BE49-F238E27FC236}">
                <a16:creationId xmlns:a16="http://schemas.microsoft.com/office/drawing/2014/main" id="{54DC9015-F063-C737-BB4B-5856420F2923}"/>
              </a:ext>
            </a:extLst>
          </p:cNvPr>
          <p:cNvSpPr txBox="1"/>
          <p:nvPr/>
        </p:nvSpPr>
        <p:spPr>
          <a:xfrm>
            <a:off x="532660" y="2627455"/>
            <a:ext cx="9892643" cy="707886"/>
          </a:xfrm>
          <a:prstGeom prst="rect">
            <a:avLst/>
          </a:prstGeom>
          <a:noFill/>
        </p:spPr>
        <p:txBody>
          <a:bodyPr wrap="square">
            <a:spAutoFit/>
          </a:bodyPr>
          <a:lstStyle/>
          <a:p>
            <a:pPr algn="just" rtl="1"/>
            <a:r>
              <a:rPr lang="fa-IR" sz="4000" dirty="0">
                <a:cs typeface="B Nazanin" panose="00000400000000000000" pitchFamily="2" charset="-78"/>
              </a:rPr>
              <a:t>مدل پایه مسائل را با چه دقت و سرعتی می‌تواند حل کند؟</a:t>
            </a:r>
            <a:endParaRPr lang="en-US" sz="4000" dirty="0">
              <a:cs typeface="B Nazanin" panose="00000400000000000000" pitchFamily="2" charset="-78"/>
            </a:endParaRPr>
          </a:p>
        </p:txBody>
      </p:sp>
    </p:spTree>
    <p:extLst>
      <p:ext uri="{BB962C8B-B14F-4D97-AF65-F5344CB8AC3E}">
        <p14:creationId xmlns:p14="http://schemas.microsoft.com/office/powerpoint/2010/main" val="16808143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9E7A5-80EB-E302-DE9E-B401E63EEAC4}"/>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6AC02797-757F-F4DD-E519-F7B77E5279C7}"/>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4" name="Freeform: Shape 33">
            <a:extLst>
              <a:ext uri="{FF2B5EF4-FFF2-40B4-BE49-F238E27FC236}">
                <a16:creationId xmlns:a16="http://schemas.microsoft.com/office/drawing/2014/main" id="{C3438C11-4A35-CE0F-287C-65F1B16E188A}"/>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46EC27"/>
                </a:solidFill>
                <a:effectLst/>
                <a:uLnTx/>
                <a:uFillTx/>
                <a:latin typeface="Calibri" panose="020F0502020204030204"/>
                <a:ea typeface="+mn-ea"/>
                <a:cs typeface="B Nazanin" panose="00000400000000000000" pitchFamily="2" charset="-78"/>
              </a:rPr>
              <a:t>روش های مرجع</a:t>
            </a:r>
            <a:endParaRPr kumimoji="0" lang="en-US" sz="2000" b="1" i="0" u="none" strike="noStrike" kern="1200" cap="none" spc="0" normalizeH="0" baseline="0" noProof="0" dirty="0">
              <a:ln>
                <a:noFill/>
              </a:ln>
              <a:solidFill>
                <a:srgbClr val="46EC27"/>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5" name="Freeform: Shape 34">
            <a:extLst>
              <a:ext uri="{FF2B5EF4-FFF2-40B4-BE49-F238E27FC236}">
                <a16:creationId xmlns:a16="http://schemas.microsoft.com/office/drawing/2014/main" id="{3340C6BA-4658-D2F5-F4BB-B90CB8D71C4C}"/>
              </a:ext>
            </a:extLst>
          </p:cNvPr>
          <p:cNvSpPr/>
          <p:nvPr/>
        </p:nvSpPr>
        <p:spPr>
          <a:xfrm rot="16200000">
            <a:off x="11432432"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16512716-2196-C253-7055-7CAF159D3F58}"/>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5B9BD5"/>
                </a:solidFill>
                <a:effectLst/>
                <a:uLnTx/>
                <a:uFillTx/>
                <a:latin typeface="Calibri" panose="020F0502020204030204"/>
                <a:ea typeface="+mn-ea"/>
                <a:cs typeface="B Nazanin" panose="00000400000000000000" pitchFamily="2" charset="-78"/>
              </a:rPr>
              <a:t>منابع</a:t>
            </a:r>
            <a:endParaRPr kumimoji="0" lang="en-US" sz="2000" b="1" i="0" u="none" strike="noStrike" kern="1200" cap="none" spc="0" normalizeH="0" baseline="0" noProof="0" dirty="0">
              <a:ln>
                <a:noFill/>
              </a:ln>
              <a:solidFill>
                <a:srgbClr val="5B9BD5"/>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 name="Freeform: Shape 2">
            <a:extLst>
              <a:ext uri="{FF2B5EF4-FFF2-40B4-BE49-F238E27FC236}">
                <a16:creationId xmlns:a16="http://schemas.microsoft.com/office/drawing/2014/main" id="{95C548EC-AC73-D38A-879B-87070F03A50D}"/>
              </a:ext>
            </a:extLst>
          </p:cNvPr>
          <p:cNvSpPr/>
          <p:nvPr/>
        </p:nvSpPr>
        <p:spPr>
          <a:xfrm rot="16200000">
            <a:off x="11432432"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B2F514"/>
                </a:solidFill>
                <a:effectLst/>
                <a:uLnTx/>
                <a:uFillTx/>
                <a:latin typeface="Calibri" panose="020F0502020204030204"/>
                <a:ea typeface="+mn-ea"/>
                <a:cs typeface="B Nazanin" panose="00000400000000000000" pitchFamily="2" charset="-78"/>
              </a:rPr>
              <a:t>مجموعه داده</a:t>
            </a:r>
            <a:endParaRPr kumimoji="0" lang="en-US" sz="2000" b="1" i="0" u="none" strike="noStrike" kern="1200" cap="none" spc="0" normalizeH="0" baseline="0" noProof="0" dirty="0">
              <a:ln>
                <a:noFill/>
              </a:ln>
              <a:solidFill>
                <a:srgbClr val="B2F514"/>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2" name="Freeform: Shape 1">
            <a:extLst>
              <a:ext uri="{FF2B5EF4-FFF2-40B4-BE49-F238E27FC236}">
                <a16:creationId xmlns:a16="http://schemas.microsoft.com/office/drawing/2014/main" id="{7AAC8824-B7D7-9127-3A71-8289CD8090B9}"/>
              </a:ext>
            </a:extLst>
          </p:cNvPr>
          <p:cNvSpPr/>
          <p:nvPr/>
        </p:nvSpPr>
        <p:spPr>
          <a:xfrm rot="16200000">
            <a:off x="11050468"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8" name="TextBox 7">
            <a:extLst>
              <a:ext uri="{FF2B5EF4-FFF2-40B4-BE49-F238E27FC236}">
                <a16:creationId xmlns:a16="http://schemas.microsoft.com/office/drawing/2014/main" id="{9B5EF3A3-EF9C-E5C6-CFB3-4C1F003C9B9C}"/>
              </a:ext>
            </a:extLst>
          </p:cNvPr>
          <p:cNvSpPr txBox="1"/>
          <p:nvPr/>
        </p:nvSpPr>
        <p:spPr>
          <a:xfrm>
            <a:off x="1025595" y="365298"/>
            <a:ext cx="9319809" cy="461665"/>
          </a:xfrm>
          <a:prstGeom prst="rect">
            <a:avLst/>
          </a:prstGeom>
          <a:noFill/>
        </p:spPr>
        <p:txBody>
          <a:bodyPr wrap="square">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Base LLM (Gemini 2.5 Flash)</a:t>
            </a:r>
            <a:r>
              <a:rPr kumimoji="0" lang="fa-IR"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a:t>
            </a:r>
            <a:endPar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p:txBody>
      </p:sp>
      <p:pic>
        <p:nvPicPr>
          <p:cNvPr id="1026" name="Picture 2">
            <a:extLst>
              <a:ext uri="{FF2B5EF4-FFF2-40B4-BE49-F238E27FC236}">
                <a16:creationId xmlns:a16="http://schemas.microsoft.com/office/drawing/2014/main" id="{A5CCCFAB-DE8D-9BC3-3BBE-F159812BA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982"/>
            <a:ext cx="4559011" cy="34119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CC1900D-CD0A-60B7-8979-5EC959279B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8990" y="3494531"/>
            <a:ext cx="4481029" cy="33483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9FA5127-F958-6FC1-47FE-29AF80B69D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157543" y="1296143"/>
            <a:ext cx="5187860" cy="34292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DF7E67-94E8-27DD-1986-7EEC780611D4}"/>
              </a:ext>
            </a:extLst>
          </p:cNvPr>
          <p:cNvSpPr txBox="1"/>
          <p:nvPr/>
        </p:nvSpPr>
        <p:spPr>
          <a:xfrm>
            <a:off x="5270840" y="4961692"/>
            <a:ext cx="5074564" cy="1200329"/>
          </a:xfrm>
          <a:prstGeom prst="rect">
            <a:avLst/>
          </a:prstGeom>
          <a:noFill/>
        </p:spPr>
        <p:txBody>
          <a:bodyPr wrap="square">
            <a:spAutoFit/>
          </a:bodyPr>
          <a:lstStyle/>
          <a:p>
            <a:pPr marR="0" lvl="0" algn="just" defTabSz="914400" rtl="1" eaLnBrk="1" fontAlgn="auto" latinLnBrk="0" hangingPunct="1">
              <a:lnSpc>
                <a:spcPct val="100000"/>
              </a:lnSpc>
              <a:spcBef>
                <a:spcPts val="0"/>
              </a:spcBef>
              <a:spcAft>
                <a:spcPts val="0"/>
              </a:spcAft>
              <a:buClrTx/>
              <a:buSzTx/>
              <a:tabLst/>
              <a:defRPr/>
            </a:pP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با اینکه تعداد متغیرها تاثیر بر فضای جستجوی پاسخ دارد ولی عملکرد مدل رابطه بیشتری با تعداد کلازها یا همان طول پرامپت دارد!</a:t>
            </a:r>
            <a:endPar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endParaRPr>
          </a:p>
        </p:txBody>
      </p:sp>
      <p:sp>
        <p:nvSpPr>
          <p:cNvPr id="4" name="TextBox 3">
            <a:extLst>
              <a:ext uri="{FF2B5EF4-FFF2-40B4-BE49-F238E27FC236}">
                <a16:creationId xmlns:a16="http://schemas.microsoft.com/office/drawing/2014/main" id="{C3E26692-DF2D-6F6F-25B5-6775F17F58F5}"/>
              </a:ext>
            </a:extLst>
          </p:cNvPr>
          <p:cNvSpPr txBox="1"/>
          <p:nvPr/>
        </p:nvSpPr>
        <p:spPr>
          <a:xfrm>
            <a:off x="958086" y="734669"/>
            <a:ext cx="9319809" cy="461665"/>
          </a:xfrm>
          <a:prstGeom prst="rect">
            <a:avLst/>
          </a:prstGeom>
          <a:noFill/>
        </p:spPr>
        <p:txBody>
          <a:bodyPr wrap="square">
            <a:spAutoFit/>
          </a:bodyPr>
          <a:lstStyle/>
          <a:p>
            <a:pPr marL="0" marR="0" indent="0" algn="just" rtl="1" eaLnBrk="1" fontAlgn="auto" latinLnBrk="0" hangingPunct="1">
              <a:buNone/>
            </a:pPr>
            <a:r>
              <a:rPr lang="fa-IR" sz="2400" b="1" i="0" kern="1200" spc="0" baseline="0" dirty="0">
                <a:ln>
                  <a:noFill/>
                </a:ln>
                <a:solidFill>
                  <a:srgbClr val="4ADCD2"/>
                </a:solidFill>
                <a:effectLst/>
                <a:latin typeface="Calibri" panose="020F0502020204030204" pitchFamily="34" charset="0"/>
                <a:ea typeface="+mn-ea"/>
                <a:cs typeface="B Nazanin" panose="00000400000000000000" pitchFamily="2" charset="-78"/>
              </a:rPr>
              <a:t>مسئله </a:t>
            </a:r>
            <a:r>
              <a:rPr lang="en-US" sz="2400" b="1" i="0" kern="1200" spc="0" baseline="0" dirty="0">
                <a:ln>
                  <a:noFill/>
                </a:ln>
                <a:solidFill>
                  <a:srgbClr val="4ADCD2"/>
                </a:solidFill>
                <a:effectLst/>
                <a:latin typeface="Calibri" panose="020F0502020204030204" pitchFamily="34" charset="0"/>
                <a:ea typeface="+mn-ea"/>
                <a:cs typeface="B Nazanin" panose="00000400000000000000" pitchFamily="2" charset="-78"/>
              </a:rPr>
              <a:t>3-SAT</a:t>
            </a:r>
            <a:r>
              <a:rPr lang="fa-IR" sz="2400" b="1" i="0" kern="1200" spc="0" baseline="0" dirty="0">
                <a:ln>
                  <a:noFill/>
                </a:ln>
                <a:solidFill>
                  <a:srgbClr val="4ADCD2"/>
                </a:solidFill>
                <a:effectLst/>
                <a:latin typeface="Calibri" panose="020F0502020204030204" pitchFamily="34" charset="0"/>
                <a:ea typeface="+mn-ea"/>
                <a:cs typeface="Calibri" panose="020F0502020204030204" pitchFamily="34" charset="0"/>
              </a:rPr>
              <a:t>:</a:t>
            </a:r>
            <a:endParaRPr lang="en-US" sz="2400" dirty="0">
              <a:effectLst/>
            </a:endParaRPr>
          </a:p>
        </p:txBody>
      </p:sp>
    </p:spTree>
    <p:extLst>
      <p:ext uri="{BB962C8B-B14F-4D97-AF65-F5344CB8AC3E}">
        <p14:creationId xmlns:p14="http://schemas.microsoft.com/office/powerpoint/2010/main" val="21095338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819AB-EC84-58B3-5C01-82A87C95444A}"/>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2E4EA307-7AB1-AAD6-B4CD-CC6B24D1E6CB}"/>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4" name="Freeform: Shape 33">
            <a:extLst>
              <a:ext uri="{FF2B5EF4-FFF2-40B4-BE49-F238E27FC236}">
                <a16:creationId xmlns:a16="http://schemas.microsoft.com/office/drawing/2014/main" id="{4BBB7A6A-63B2-BB2F-C21D-C434B841AFDB}"/>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46EC27"/>
                </a:solidFill>
                <a:effectLst/>
                <a:uLnTx/>
                <a:uFillTx/>
                <a:latin typeface="Calibri" panose="020F0502020204030204"/>
                <a:ea typeface="+mn-ea"/>
                <a:cs typeface="B Nazanin" panose="00000400000000000000" pitchFamily="2" charset="-78"/>
              </a:rPr>
              <a:t>روش های مرجع</a:t>
            </a:r>
            <a:endParaRPr kumimoji="0" lang="en-US" sz="2000" b="1" i="0" u="none" strike="noStrike" kern="1200" cap="none" spc="0" normalizeH="0" baseline="0" noProof="0" dirty="0">
              <a:ln>
                <a:noFill/>
              </a:ln>
              <a:solidFill>
                <a:srgbClr val="46EC27"/>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5" name="Freeform: Shape 34">
            <a:extLst>
              <a:ext uri="{FF2B5EF4-FFF2-40B4-BE49-F238E27FC236}">
                <a16:creationId xmlns:a16="http://schemas.microsoft.com/office/drawing/2014/main" id="{8AB71E59-4DD7-B6C3-9C92-1810DEEC5A77}"/>
              </a:ext>
            </a:extLst>
          </p:cNvPr>
          <p:cNvSpPr/>
          <p:nvPr/>
        </p:nvSpPr>
        <p:spPr>
          <a:xfrm rot="16200000">
            <a:off x="11432432"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29DBAAEB-8C9E-2127-56C8-5C9B094463E2}"/>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5B9BD5"/>
                </a:solidFill>
                <a:effectLst/>
                <a:uLnTx/>
                <a:uFillTx/>
                <a:latin typeface="Calibri" panose="020F0502020204030204"/>
                <a:ea typeface="+mn-ea"/>
                <a:cs typeface="B Nazanin" panose="00000400000000000000" pitchFamily="2" charset="-78"/>
              </a:rPr>
              <a:t>منابع</a:t>
            </a:r>
            <a:endParaRPr kumimoji="0" lang="en-US" sz="2000" b="1" i="0" u="none" strike="noStrike" kern="1200" cap="none" spc="0" normalizeH="0" baseline="0" noProof="0" dirty="0">
              <a:ln>
                <a:noFill/>
              </a:ln>
              <a:solidFill>
                <a:srgbClr val="5B9BD5"/>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 name="Freeform: Shape 2">
            <a:extLst>
              <a:ext uri="{FF2B5EF4-FFF2-40B4-BE49-F238E27FC236}">
                <a16:creationId xmlns:a16="http://schemas.microsoft.com/office/drawing/2014/main" id="{E9A3C832-3F80-D6DF-6A81-5F21F0AFC7DE}"/>
              </a:ext>
            </a:extLst>
          </p:cNvPr>
          <p:cNvSpPr/>
          <p:nvPr/>
        </p:nvSpPr>
        <p:spPr>
          <a:xfrm rot="16200000">
            <a:off x="11432432"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B2F514"/>
                </a:solidFill>
                <a:effectLst/>
                <a:uLnTx/>
                <a:uFillTx/>
                <a:latin typeface="Calibri" panose="020F0502020204030204"/>
                <a:ea typeface="+mn-ea"/>
                <a:cs typeface="B Nazanin" panose="00000400000000000000" pitchFamily="2" charset="-78"/>
              </a:rPr>
              <a:t>مجموعه داده</a:t>
            </a:r>
            <a:endParaRPr kumimoji="0" lang="en-US" sz="2000" b="1" i="0" u="none" strike="noStrike" kern="1200" cap="none" spc="0" normalizeH="0" baseline="0" noProof="0" dirty="0">
              <a:ln>
                <a:noFill/>
              </a:ln>
              <a:solidFill>
                <a:srgbClr val="B2F514"/>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2" name="Freeform: Shape 1">
            <a:extLst>
              <a:ext uri="{FF2B5EF4-FFF2-40B4-BE49-F238E27FC236}">
                <a16:creationId xmlns:a16="http://schemas.microsoft.com/office/drawing/2014/main" id="{2982DC75-2441-E288-6C64-428199397CDF}"/>
              </a:ext>
            </a:extLst>
          </p:cNvPr>
          <p:cNvSpPr/>
          <p:nvPr/>
        </p:nvSpPr>
        <p:spPr>
          <a:xfrm rot="16200000">
            <a:off x="11050468"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8" name="TextBox 7">
            <a:extLst>
              <a:ext uri="{FF2B5EF4-FFF2-40B4-BE49-F238E27FC236}">
                <a16:creationId xmlns:a16="http://schemas.microsoft.com/office/drawing/2014/main" id="{32B9BD07-95BB-10C9-B8F6-BE6D32B7787D}"/>
              </a:ext>
            </a:extLst>
          </p:cNvPr>
          <p:cNvSpPr txBox="1"/>
          <p:nvPr/>
        </p:nvSpPr>
        <p:spPr>
          <a:xfrm>
            <a:off x="1025595" y="365298"/>
            <a:ext cx="9319809" cy="461665"/>
          </a:xfrm>
          <a:prstGeom prst="rect">
            <a:avLst/>
          </a:prstGeom>
          <a:noFill/>
        </p:spPr>
        <p:txBody>
          <a:bodyPr wrap="square">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Base LLM (Gemini 2.5 Flash)</a:t>
            </a:r>
            <a:r>
              <a:rPr kumimoji="0" lang="fa-IR"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a:t>
            </a:r>
          </a:p>
        </p:txBody>
      </p:sp>
      <p:pic>
        <p:nvPicPr>
          <p:cNvPr id="1026" name="Picture 2">
            <a:extLst>
              <a:ext uri="{FF2B5EF4-FFF2-40B4-BE49-F238E27FC236}">
                <a16:creationId xmlns:a16="http://schemas.microsoft.com/office/drawing/2014/main" id="{3883E7CB-FE2A-6561-716E-0C1BCDDE2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0" y="34982"/>
            <a:ext cx="4559011" cy="34119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B8257FE-2B55-149F-52E6-A2E861617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8990" y="3497188"/>
            <a:ext cx="4481029" cy="33429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B799E3B-46D4-1B44-CFE1-6103EA8115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161940" y="1296143"/>
            <a:ext cx="5179067" cy="34292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ABBC234-F956-3D92-6CD5-2424725964DE}"/>
              </a:ext>
            </a:extLst>
          </p:cNvPr>
          <p:cNvSpPr txBox="1"/>
          <p:nvPr/>
        </p:nvSpPr>
        <p:spPr>
          <a:xfrm>
            <a:off x="4795520" y="4844483"/>
            <a:ext cx="5586127" cy="1569660"/>
          </a:xfrm>
          <a:prstGeom prst="rect">
            <a:avLst/>
          </a:prstGeom>
          <a:noFill/>
        </p:spPr>
        <p:txBody>
          <a:bodyPr wrap="square">
            <a:spAutoFit/>
          </a:bodyPr>
          <a:lstStyle/>
          <a:p>
            <a:pPr marR="0" lvl="0" algn="just" defTabSz="914400" rtl="1" eaLnBrk="1" fontAlgn="auto" latinLnBrk="0" hangingPunct="1">
              <a:lnSpc>
                <a:spcPct val="100000"/>
              </a:lnSpc>
              <a:spcBef>
                <a:spcPts val="0"/>
              </a:spcBef>
              <a:spcAft>
                <a:spcPts val="0"/>
              </a:spcAft>
              <a:buClrTx/>
              <a:buSzTx/>
              <a:tabLst/>
              <a:defRPr/>
            </a:pP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به طور مشابه در مسئله </a:t>
            </a: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SSP</a:t>
            </a: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 هم پارامتر همبسته با طول پرامپت تاثیر بیشتری دارد.</a:t>
            </a:r>
          </a:p>
          <a:p>
            <a:pPr marR="0" lvl="0" algn="just" defTabSz="914400" rtl="1" eaLnBrk="1" fontAlgn="auto" latinLnBrk="0" hangingPunct="1">
              <a:lnSpc>
                <a:spcPct val="100000"/>
              </a:lnSpc>
              <a:spcBef>
                <a:spcPts val="0"/>
              </a:spcBef>
              <a:spcAft>
                <a:spcPts val="0"/>
              </a:spcAft>
              <a:buClrTx/>
              <a:buSzTx/>
              <a:tabLst/>
              <a:defRPr/>
            </a:pP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عملکرد مدل ضعیف‌تر است و بیشتر مسائل حتی با پراپمت با توکن کمتر نسبت به </a:t>
            </a: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3-SAT</a:t>
            </a: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 نمی‌تواند حل کند.</a:t>
            </a:r>
            <a:endPar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endParaRPr>
          </a:p>
        </p:txBody>
      </p:sp>
      <p:sp>
        <p:nvSpPr>
          <p:cNvPr id="5" name="TextBox 4">
            <a:extLst>
              <a:ext uri="{FF2B5EF4-FFF2-40B4-BE49-F238E27FC236}">
                <a16:creationId xmlns:a16="http://schemas.microsoft.com/office/drawing/2014/main" id="{A2DB430B-F844-603F-EBBD-CA087D3528E1}"/>
              </a:ext>
            </a:extLst>
          </p:cNvPr>
          <p:cNvSpPr txBox="1"/>
          <p:nvPr/>
        </p:nvSpPr>
        <p:spPr>
          <a:xfrm>
            <a:off x="987495" y="774940"/>
            <a:ext cx="9319809" cy="461665"/>
          </a:xfrm>
          <a:prstGeom prst="rect">
            <a:avLst/>
          </a:prstGeom>
          <a:noFill/>
        </p:spPr>
        <p:txBody>
          <a:bodyPr wrap="square">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مسئله </a:t>
            </a:r>
            <a:r>
              <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Subset Sum</a:t>
            </a:r>
            <a:r>
              <a:rPr kumimoji="0" lang="fa-IR"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a:t>
            </a:r>
            <a:endPar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p:txBody>
      </p:sp>
    </p:spTree>
    <p:extLst>
      <p:ext uri="{BB962C8B-B14F-4D97-AF65-F5344CB8AC3E}">
        <p14:creationId xmlns:p14="http://schemas.microsoft.com/office/powerpoint/2010/main" val="1652627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DAB3A-20DB-FB9C-ADBA-55D972498235}"/>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098F37F6-39A0-B673-D255-4E3D8887F6C1}"/>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4" name="Freeform: Shape 33">
            <a:extLst>
              <a:ext uri="{FF2B5EF4-FFF2-40B4-BE49-F238E27FC236}">
                <a16:creationId xmlns:a16="http://schemas.microsoft.com/office/drawing/2014/main" id="{15C4F75C-87C5-6D42-3556-91FA1F52BD45}"/>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46EC27"/>
                </a:solidFill>
                <a:effectLst/>
                <a:uLnTx/>
                <a:uFillTx/>
                <a:latin typeface="Calibri" panose="020F0502020204030204"/>
                <a:ea typeface="+mn-ea"/>
                <a:cs typeface="B Nazanin" panose="00000400000000000000" pitchFamily="2" charset="-78"/>
              </a:rPr>
              <a:t>روش های مرجع</a:t>
            </a:r>
            <a:endParaRPr kumimoji="0" lang="en-US" sz="2000" b="1" i="0" u="none" strike="noStrike" kern="1200" cap="none" spc="0" normalizeH="0" baseline="0" noProof="0" dirty="0">
              <a:ln>
                <a:noFill/>
              </a:ln>
              <a:solidFill>
                <a:srgbClr val="46EC27"/>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5" name="Freeform: Shape 34">
            <a:extLst>
              <a:ext uri="{FF2B5EF4-FFF2-40B4-BE49-F238E27FC236}">
                <a16:creationId xmlns:a16="http://schemas.microsoft.com/office/drawing/2014/main" id="{061B8509-2879-2CE1-0040-D0117B42BF45}"/>
              </a:ext>
            </a:extLst>
          </p:cNvPr>
          <p:cNvSpPr/>
          <p:nvPr/>
        </p:nvSpPr>
        <p:spPr>
          <a:xfrm rot="16200000">
            <a:off x="11432432"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CA2E4150-7E96-5AC8-FA56-63A5F8C34215}"/>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5B9BD5"/>
                </a:solidFill>
                <a:effectLst/>
                <a:uLnTx/>
                <a:uFillTx/>
                <a:latin typeface="Calibri" panose="020F0502020204030204"/>
                <a:ea typeface="+mn-ea"/>
                <a:cs typeface="B Nazanin" panose="00000400000000000000" pitchFamily="2" charset="-78"/>
              </a:rPr>
              <a:t>منابع</a:t>
            </a:r>
            <a:endParaRPr kumimoji="0" lang="en-US" sz="2000" b="1" i="0" u="none" strike="noStrike" kern="1200" cap="none" spc="0" normalizeH="0" baseline="0" noProof="0" dirty="0">
              <a:ln>
                <a:noFill/>
              </a:ln>
              <a:solidFill>
                <a:srgbClr val="5B9BD5"/>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 name="Freeform: Shape 2">
            <a:extLst>
              <a:ext uri="{FF2B5EF4-FFF2-40B4-BE49-F238E27FC236}">
                <a16:creationId xmlns:a16="http://schemas.microsoft.com/office/drawing/2014/main" id="{1087AFC6-7D8D-DE25-8625-302209E7EB20}"/>
              </a:ext>
            </a:extLst>
          </p:cNvPr>
          <p:cNvSpPr/>
          <p:nvPr/>
        </p:nvSpPr>
        <p:spPr>
          <a:xfrm rot="16200000">
            <a:off x="11432432"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B2F514"/>
                </a:solidFill>
                <a:effectLst/>
                <a:uLnTx/>
                <a:uFillTx/>
                <a:latin typeface="Calibri" panose="020F0502020204030204"/>
                <a:ea typeface="+mn-ea"/>
                <a:cs typeface="B Nazanin" panose="00000400000000000000" pitchFamily="2" charset="-78"/>
              </a:rPr>
              <a:t>مجموعه داده</a:t>
            </a:r>
            <a:endParaRPr kumimoji="0" lang="en-US" sz="2000" b="1" i="0" u="none" strike="noStrike" kern="1200" cap="none" spc="0" normalizeH="0" baseline="0" noProof="0" dirty="0">
              <a:ln>
                <a:noFill/>
              </a:ln>
              <a:solidFill>
                <a:srgbClr val="B2F514"/>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2" name="Freeform: Shape 1">
            <a:extLst>
              <a:ext uri="{FF2B5EF4-FFF2-40B4-BE49-F238E27FC236}">
                <a16:creationId xmlns:a16="http://schemas.microsoft.com/office/drawing/2014/main" id="{4457505D-D23E-4D88-4EE6-AAE2E821C50F}"/>
              </a:ext>
            </a:extLst>
          </p:cNvPr>
          <p:cNvSpPr/>
          <p:nvPr/>
        </p:nvSpPr>
        <p:spPr>
          <a:xfrm rot="16200000">
            <a:off x="11050468"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8" name="TextBox 7">
            <a:extLst>
              <a:ext uri="{FF2B5EF4-FFF2-40B4-BE49-F238E27FC236}">
                <a16:creationId xmlns:a16="http://schemas.microsoft.com/office/drawing/2014/main" id="{E6151286-5732-B923-FBD9-DB8AD5D6B2F5}"/>
              </a:ext>
            </a:extLst>
          </p:cNvPr>
          <p:cNvSpPr txBox="1"/>
          <p:nvPr/>
        </p:nvSpPr>
        <p:spPr>
          <a:xfrm>
            <a:off x="1025595" y="365298"/>
            <a:ext cx="9319809" cy="461665"/>
          </a:xfrm>
          <a:prstGeom prst="rect">
            <a:avLst/>
          </a:prstGeom>
          <a:noFill/>
        </p:spPr>
        <p:txBody>
          <a:bodyPr wrap="square">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Base LLM (Gemini 2.5 Flash)</a:t>
            </a:r>
            <a:r>
              <a:rPr kumimoji="0" lang="fa-IR"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a:t>
            </a:r>
            <a:endPar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p:txBody>
      </p:sp>
      <p:pic>
        <p:nvPicPr>
          <p:cNvPr id="1026" name="Picture 2">
            <a:extLst>
              <a:ext uri="{FF2B5EF4-FFF2-40B4-BE49-F238E27FC236}">
                <a16:creationId xmlns:a16="http://schemas.microsoft.com/office/drawing/2014/main" id="{54257264-BB11-C059-DF1F-A0CBFC783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0" y="40398"/>
            <a:ext cx="4559011" cy="34011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96DB115-3FDF-2567-D809-FB33553E5A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8990" y="3515556"/>
            <a:ext cx="4481029" cy="33062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B45A497-F681-4515-39F7-A6EE99DF7B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161940" y="1737953"/>
            <a:ext cx="5179067" cy="254564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29B9C0C-8287-CB2F-578F-DD1C4145C3AB}"/>
              </a:ext>
            </a:extLst>
          </p:cNvPr>
          <p:cNvSpPr txBox="1"/>
          <p:nvPr/>
        </p:nvSpPr>
        <p:spPr>
          <a:xfrm>
            <a:off x="5354319" y="4844483"/>
            <a:ext cx="4986687" cy="830997"/>
          </a:xfrm>
          <a:prstGeom prst="rect">
            <a:avLst/>
          </a:prstGeom>
          <a:noFill/>
        </p:spPr>
        <p:txBody>
          <a:bodyPr wrap="square">
            <a:spAutoFit/>
          </a:bodyPr>
          <a:lstStyle/>
          <a:p>
            <a:pPr marR="0" lvl="0" algn="just" defTabSz="914400" rtl="1" eaLnBrk="1" fontAlgn="auto" latinLnBrk="0" hangingPunct="1">
              <a:lnSpc>
                <a:spcPct val="100000"/>
              </a:lnSpc>
              <a:spcBef>
                <a:spcPts val="0"/>
              </a:spcBef>
              <a:spcAft>
                <a:spcPts val="0"/>
              </a:spcAft>
              <a:buClrTx/>
              <a:buSzTx/>
              <a:tabLst/>
              <a:defRPr/>
            </a:pP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در </a:t>
            </a: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Vertex Cover</a:t>
            </a: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 اندازه زیرگراف پاسخ بیشترین تاثیر را در حل دارد.</a:t>
            </a:r>
            <a:endPar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endParaRPr>
          </a:p>
        </p:txBody>
      </p:sp>
      <p:sp>
        <p:nvSpPr>
          <p:cNvPr id="4" name="TextBox 3">
            <a:extLst>
              <a:ext uri="{FF2B5EF4-FFF2-40B4-BE49-F238E27FC236}">
                <a16:creationId xmlns:a16="http://schemas.microsoft.com/office/drawing/2014/main" id="{844256C5-44D4-B17E-BF1E-25BDF4E6DC0C}"/>
              </a:ext>
            </a:extLst>
          </p:cNvPr>
          <p:cNvSpPr txBox="1"/>
          <p:nvPr/>
        </p:nvSpPr>
        <p:spPr>
          <a:xfrm>
            <a:off x="1021197" y="761395"/>
            <a:ext cx="9319809" cy="461665"/>
          </a:xfrm>
          <a:prstGeom prst="rect">
            <a:avLst/>
          </a:prstGeom>
          <a:noFill/>
        </p:spPr>
        <p:txBody>
          <a:bodyPr wrap="square">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مسئله </a:t>
            </a:r>
            <a:r>
              <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Vertex Cover</a:t>
            </a:r>
            <a:r>
              <a:rPr kumimoji="0" lang="fa-IR"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a:t>
            </a:r>
            <a:endPar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p:txBody>
      </p:sp>
    </p:spTree>
    <p:extLst>
      <p:ext uri="{BB962C8B-B14F-4D97-AF65-F5344CB8AC3E}">
        <p14:creationId xmlns:p14="http://schemas.microsoft.com/office/powerpoint/2010/main" val="34162243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72745-47C4-F598-35F0-29EA8504C425}"/>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29F6FB35-8116-AB20-A272-080F80DBD106}"/>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4" name="Freeform: Shape 33">
            <a:extLst>
              <a:ext uri="{FF2B5EF4-FFF2-40B4-BE49-F238E27FC236}">
                <a16:creationId xmlns:a16="http://schemas.microsoft.com/office/drawing/2014/main" id="{2F5D92FE-2537-FAAD-6F05-D9DE1F01FAAA}"/>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46EC27"/>
                </a:solidFill>
                <a:effectLst/>
                <a:uLnTx/>
                <a:uFillTx/>
                <a:latin typeface="Calibri" panose="020F0502020204030204"/>
                <a:ea typeface="+mn-ea"/>
                <a:cs typeface="B Nazanin" panose="00000400000000000000" pitchFamily="2" charset="-78"/>
              </a:rPr>
              <a:t>روش های مرجع</a:t>
            </a:r>
            <a:endParaRPr kumimoji="0" lang="en-US" sz="2000" b="1" i="0" u="none" strike="noStrike" kern="1200" cap="none" spc="0" normalizeH="0" baseline="0" noProof="0" dirty="0">
              <a:ln>
                <a:noFill/>
              </a:ln>
              <a:solidFill>
                <a:srgbClr val="46EC27"/>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5" name="Freeform: Shape 34">
            <a:extLst>
              <a:ext uri="{FF2B5EF4-FFF2-40B4-BE49-F238E27FC236}">
                <a16:creationId xmlns:a16="http://schemas.microsoft.com/office/drawing/2014/main" id="{6F07400F-849E-F297-8A3B-F015CD71CAFF}"/>
              </a:ext>
            </a:extLst>
          </p:cNvPr>
          <p:cNvSpPr/>
          <p:nvPr/>
        </p:nvSpPr>
        <p:spPr>
          <a:xfrm rot="16200000">
            <a:off x="11432432"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FCD5741E-DE4E-4EC6-8AE6-C010D4CBD0E5}"/>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5B9BD5"/>
                </a:solidFill>
                <a:effectLst/>
                <a:uLnTx/>
                <a:uFillTx/>
                <a:latin typeface="Calibri" panose="020F0502020204030204"/>
                <a:ea typeface="+mn-ea"/>
                <a:cs typeface="B Nazanin" panose="00000400000000000000" pitchFamily="2" charset="-78"/>
              </a:rPr>
              <a:t>منابع</a:t>
            </a:r>
            <a:endParaRPr kumimoji="0" lang="en-US" sz="2000" b="1" i="0" u="none" strike="noStrike" kern="1200" cap="none" spc="0" normalizeH="0" baseline="0" noProof="0" dirty="0">
              <a:ln>
                <a:noFill/>
              </a:ln>
              <a:solidFill>
                <a:srgbClr val="5B9BD5"/>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 name="Freeform: Shape 2">
            <a:extLst>
              <a:ext uri="{FF2B5EF4-FFF2-40B4-BE49-F238E27FC236}">
                <a16:creationId xmlns:a16="http://schemas.microsoft.com/office/drawing/2014/main" id="{333DC98D-137A-E932-FB20-3DDBF90DC5F2}"/>
              </a:ext>
            </a:extLst>
          </p:cNvPr>
          <p:cNvSpPr/>
          <p:nvPr/>
        </p:nvSpPr>
        <p:spPr>
          <a:xfrm rot="16200000">
            <a:off x="11432432"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B2F514"/>
                </a:solidFill>
                <a:effectLst/>
                <a:uLnTx/>
                <a:uFillTx/>
                <a:latin typeface="Calibri" panose="020F0502020204030204"/>
                <a:ea typeface="+mn-ea"/>
                <a:cs typeface="B Nazanin" panose="00000400000000000000" pitchFamily="2" charset="-78"/>
              </a:rPr>
              <a:t>مجموعه داده</a:t>
            </a:r>
            <a:endParaRPr kumimoji="0" lang="en-US" sz="2000" b="1" i="0" u="none" strike="noStrike" kern="1200" cap="none" spc="0" normalizeH="0" baseline="0" noProof="0" dirty="0">
              <a:ln>
                <a:noFill/>
              </a:ln>
              <a:solidFill>
                <a:srgbClr val="B2F514"/>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2" name="Freeform: Shape 1">
            <a:extLst>
              <a:ext uri="{FF2B5EF4-FFF2-40B4-BE49-F238E27FC236}">
                <a16:creationId xmlns:a16="http://schemas.microsoft.com/office/drawing/2014/main" id="{34E6B20B-70B4-2FD9-02B4-6B7DE8B00F64}"/>
              </a:ext>
            </a:extLst>
          </p:cNvPr>
          <p:cNvSpPr/>
          <p:nvPr/>
        </p:nvSpPr>
        <p:spPr>
          <a:xfrm rot="16200000">
            <a:off x="11050468"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8" name="TextBox 7">
            <a:extLst>
              <a:ext uri="{FF2B5EF4-FFF2-40B4-BE49-F238E27FC236}">
                <a16:creationId xmlns:a16="http://schemas.microsoft.com/office/drawing/2014/main" id="{947227ED-DCBB-F953-3644-1E4DA2BE52B9}"/>
              </a:ext>
            </a:extLst>
          </p:cNvPr>
          <p:cNvSpPr txBox="1"/>
          <p:nvPr/>
        </p:nvSpPr>
        <p:spPr>
          <a:xfrm>
            <a:off x="1025595" y="365298"/>
            <a:ext cx="9319809" cy="461665"/>
          </a:xfrm>
          <a:prstGeom prst="rect">
            <a:avLst/>
          </a:prstGeom>
          <a:noFill/>
        </p:spPr>
        <p:txBody>
          <a:bodyPr wrap="square">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Base LLM (Gemini 2.5 Flash)</a:t>
            </a:r>
            <a:r>
              <a:rPr kumimoji="0" lang="fa-IR"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a:t>
            </a:r>
            <a:endPar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p:txBody>
      </p:sp>
      <p:pic>
        <p:nvPicPr>
          <p:cNvPr id="1026" name="Picture 2">
            <a:extLst>
              <a:ext uri="{FF2B5EF4-FFF2-40B4-BE49-F238E27FC236}">
                <a16:creationId xmlns:a16="http://schemas.microsoft.com/office/drawing/2014/main" id="{52DDB315-1183-4C04-BF75-956B0C432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 y="40398"/>
            <a:ext cx="4559009" cy="34011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DDE72AF-3382-F750-3770-69919E153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8990" y="3515556"/>
            <a:ext cx="4481028" cy="33062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34B7F9D-5F74-A9C7-DDB0-7311628204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977402" y="1583466"/>
            <a:ext cx="5548142" cy="366741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67A1B9C-9BFE-3B6E-CD7D-835295557DB8}"/>
              </a:ext>
            </a:extLst>
          </p:cNvPr>
          <p:cNvSpPr txBox="1"/>
          <p:nvPr/>
        </p:nvSpPr>
        <p:spPr>
          <a:xfrm>
            <a:off x="5293360" y="5250883"/>
            <a:ext cx="5232184" cy="461665"/>
          </a:xfrm>
          <a:prstGeom prst="rect">
            <a:avLst/>
          </a:prstGeom>
          <a:noFill/>
        </p:spPr>
        <p:txBody>
          <a:bodyPr wrap="square">
            <a:spAutoFit/>
          </a:bodyPr>
          <a:lstStyle/>
          <a:p>
            <a:pPr marR="0" lvl="0" algn="just" defTabSz="914400" rtl="1" eaLnBrk="1" fontAlgn="auto" latinLnBrk="0" hangingPunct="1">
              <a:lnSpc>
                <a:spcPct val="100000"/>
              </a:lnSpc>
              <a:spcBef>
                <a:spcPts val="0"/>
              </a:spcBef>
              <a:spcAft>
                <a:spcPts val="0"/>
              </a:spcAft>
              <a:buClrTx/>
              <a:buSzTx/>
              <a:tabLst/>
              <a:defRPr/>
            </a:pP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در </a:t>
            </a: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Clique</a:t>
            </a: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 تعداد رئوس بیشترین تاثیر را در حل دارد.</a:t>
            </a:r>
            <a:endPar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endParaRPr>
          </a:p>
        </p:txBody>
      </p:sp>
      <p:sp>
        <p:nvSpPr>
          <p:cNvPr id="4" name="TextBox 3">
            <a:extLst>
              <a:ext uri="{FF2B5EF4-FFF2-40B4-BE49-F238E27FC236}">
                <a16:creationId xmlns:a16="http://schemas.microsoft.com/office/drawing/2014/main" id="{9C02742E-C3C4-BC15-C066-11D61FD84275}"/>
              </a:ext>
            </a:extLst>
          </p:cNvPr>
          <p:cNvSpPr txBox="1"/>
          <p:nvPr/>
        </p:nvSpPr>
        <p:spPr>
          <a:xfrm>
            <a:off x="1025594" y="743549"/>
            <a:ext cx="9319809" cy="461665"/>
          </a:xfrm>
          <a:prstGeom prst="rect">
            <a:avLst/>
          </a:prstGeom>
          <a:noFill/>
        </p:spPr>
        <p:txBody>
          <a:bodyPr wrap="square">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مسئله </a:t>
            </a:r>
            <a:r>
              <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Maximum Clique</a:t>
            </a:r>
            <a:r>
              <a:rPr kumimoji="0" lang="fa-IR"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a:t>
            </a:r>
            <a:endPar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p:txBody>
      </p:sp>
    </p:spTree>
    <p:extLst>
      <p:ext uri="{BB962C8B-B14F-4D97-AF65-F5344CB8AC3E}">
        <p14:creationId xmlns:p14="http://schemas.microsoft.com/office/powerpoint/2010/main" val="33677431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FACF2-011D-D9DD-19A6-240DBF78B74E}"/>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C2BCD39F-A2B1-C72F-C43D-06C2ECC67BEE}"/>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4" name="Freeform: Shape 33">
            <a:extLst>
              <a:ext uri="{FF2B5EF4-FFF2-40B4-BE49-F238E27FC236}">
                <a16:creationId xmlns:a16="http://schemas.microsoft.com/office/drawing/2014/main" id="{9E1179D4-7309-F5E4-A74A-018FD7A844B3}"/>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46EC27"/>
                </a:solidFill>
                <a:effectLst/>
                <a:uLnTx/>
                <a:uFillTx/>
                <a:latin typeface="Calibri" panose="020F0502020204030204"/>
                <a:ea typeface="+mn-ea"/>
                <a:cs typeface="B Nazanin" panose="00000400000000000000" pitchFamily="2" charset="-78"/>
              </a:rPr>
              <a:t>روش های مرجع</a:t>
            </a:r>
            <a:endParaRPr kumimoji="0" lang="en-US" sz="2000" b="1" i="0" u="none" strike="noStrike" kern="1200" cap="none" spc="0" normalizeH="0" baseline="0" noProof="0" dirty="0">
              <a:ln>
                <a:noFill/>
              </a:ln>
              <a:solidFill>
                <a:srgbClr val="46EC27"/>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5" name="Freeform: Shape 34">
            <a:extLst>
              <a:ext uri="{FF2B5EF4-FFF2-40B4-BE49-F238E27FC236}">
                <a16:creationId xmlns:a16="http://schemas.microsoft.com/office/drawing/2014/main" id="{DF12AC08-2AB1-5C06-6658-3364F69417B5}"/>
              </a:ext>
            </a:extLst>
          </p:cNvPr>
          <p:cNvSpPr/>
          <p:nvPr/>
        </p:nvSpPr>
        <p:spPr>
          <a:xfrm rot="16200000">
            <a:off x="11432432"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5E0B6A44-D888-6057-7ED2-DF0EC0BD7F6D}"/>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5B9BD5"/>
                </a:solidFill>
                <a:effectLst/>
                <a:uLnTx/>
                <a:uFillTx/>
                <a:latin typeface="Calibri" panose="020F0502020204030204"/>
                <a:ea typeface="+mn-ea"/>
                <a:cs typeface="B Nazanin" panose="00000400000000000000" pitchFamily="2" charset="-78"/>
              </a:rPr>
              <a:t>منابع</a:t>
            </a:r>
            <a:endParaRPr kumimoji="0" lang="en-US" sz="2000" b="1" i="0" u="none" strike="noStrike" kern="1200" cap="none" spc="0" normalizeH="0" baseline="0" noProof="0" dirty="0">
              <a:ln>
                <a:noFill/>
              </a:ln>
              <a:solidFill>
                <a:srgbClr val="5B9BD5"/>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 name="Freeform: Shape 2">
            <a:extLst>
              <a:ext uri="{FF2B5EF4-FFF2-40B4-BE49-F238E27FC236}">
                <a16:creationId xmlns:a16="http://schemas.microsoft.com/office/drawing/2014/main" id="{C7D4F4D5-191F-416C-5AF4-AC00B2429454}"/>
              </a:ext>
            </a:extLst>
          </p:cNvPr>
          <p:cNvSpPr/>
          <p:nvPr/>
        </p:nvSpPr>
        <p:spPr>
          <a:xfrm rot="16200000">
            <a:off x="11432432"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B2F514"/>
                </a:solidFill>
                <a:effectLst/>
                <a:uLnTx/>
                <a:uFillTx/>
                <a:latin typeface="Calibri" panose="020F0502020204030204"/>
                <a:ea typeface="+mn-ea"/>
                <a:cs typeface="B Nazanin" panose="00000400000000000000" pitchFamily="2" charset="-78"/>
              </a:rPr>
              <a:t>مجموعه داده</a:t>
            </a:r>
            <a:endParaRPr kumimoji="0" lang="en-US" sz="2000" b="1" i="0" u="none" strike="noStrike" kern="1200" cap="none" spc="0" normalizeH="0" baseline="0" noProof="0" dirty="0">
              <a:ln>
                <a:noFill/>
              </a:ln>
              <a:solidFill>
                <a:srgbClr val="B2F514"/>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2" name="Freeform: Shape 1">
            <a:extLst>
              <a:ext uri="{FF2B5EF4-FFF2-40B4-BE49-F238E27FC236}">
                <a16:creationId xmlns:a16="http://schemas.microsoft.com/office/drawing/2014/main" id="{D6AB353A-6F05-7113-C249-B4E0AF6BBD2A}"/>
              </a:ext>
            </a:extLst>
          </p:cNvPr>
          <p:cNvSpPr/>
          <p:nvPr/>
        </p:nvSpPr>
        <p:spPr>
          <a:xfrm rot="16200000">
            <a:off x="11050468"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8" name="TextBox 7">
            <a:extLst>
              <a:ext uri="{FF2B5EF4-FFF2-40B4-BE49-F238E27FC236}">
                <a16:creationId xmlns:a16="http://schemas.microsoft.com/office/drawing/2014/main" id="{47EC8BBB-D057-EE2B-5F8B-700EC36BE970}"/>
              </a:ext>
            </a:extLst>
          </p:cNvPr>
          <p:cNvSpPr txBox="1"/>
          <p:nvPr/>
        </p:nvSpPr>
        <p:spPr>
          <a:xfrm>
            <a:off x="1025595" y="365298"/>
            <a:ext cx="9319809" cy="461665"/>
          </a:xfrm>
          <a:prstGeom prst="rect">
            <a:avLst/>
          </a:prstGeom>
          <a:noFill/>
        </p:spPr>
        <p:txBody>
          <a:bodyPr wrap="square">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Base LLM (Gemini 2.5 Flash)</a:t>
            </a:r>
            <a:r>
              <a:rPr kumimoji="0" lang="fa-IR"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a:t>
            </a:r>
            <a:endPar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p:txBody>
      </p:sp>
      <p:pic>
        <p:nvPicPr>
          <p:cNvPr id="1026" name="Picture 2">
            <a:extLst>
              <a:ext uri="{FF2B5EF4-FFF2-40B4-BE49-F238E27FC236}">
                <a16:creationId xmlns:a16="http://schemas.microsoft.com/office/drawing/2014/main" id="{BB180B5E-F975-EF35-241C-5F16C4D9B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 y="40398"/>
            <a:ext cx="4559009" cy="34011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4096F30-822F-86FC-200A-8EFDA6D76E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8990" y="3515556"/>
            <a:ext cx="4481028" cy="33062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76EF19C-0C36-43F1-5E3C-8D189A021F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161940" y="2176857"/>
            <a:ext cx="5179067" cy="166783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0F449A2-37D5-D89E-D3DB-7F70E3BFD340}"/>
              </a:ext>
            </a:extLst>
          </p:cNvPr>
          <p:cNvSpPr txBox="1"/>
          <p:nvPr/>
        </p:nvSpPr>
        <p:spPr>
          <a:xfrm>
            <a:off x="5161939" y="4468563"/>
            <a:ext cx="5179067" cy="1569660"/>
          </a:xfrm>
          <a:prstGeom prst="rect">
            <a:avLst/>
          </a:prstGeom>
          <a:noFill/>
        </p:spPr>
        <p:txBody>
          <a:bodyPr wrap="square">
            <a:spAutoFit/>
          </a:bodyPr>
          <a:lstStyle/>
          <a:p>
            <a:pPr marR="0" lvl="0" algn="just" defTabSz="914400" rtl="1" eaLnBrk="1" fontAlgn="auto" latinLnBrk="0" hangingPunct="1">
              <a:lnSpc>
                <a:spcPct val="100000"/>
              </a:lnSpc>
              <a:spcBef>
                <a:spcPts val="0"/>
              </a:spcBef>
              <a:spcAft>
                <a:spcPts val="0"/>
              </a:spcAft>
              <a:buClrTx/>
              <a:buSzTx/>
              <a:tabLst/>
              <a:defRPr/>
            </a:pP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در </a:t>
            </a: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Hamiltonian Path</a:t>
            </a: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 تعداد رئوس تاثیر بسیار زیادی در حل دارد.</a:t>
            </a:r>
          </a:p>
          <a:p>
            <a:pPr marR="0" lvl="0" algn="just" defTabSz="914400" rtl="1" eaLnBrk="1" fontAlgn="auto" latinLnBrk="0" hangingPunct="1">
              <a:lnSpc>
                <a:spcPct val="100000"/>
              </a:lnSpc>
              <a:spcBef>
                <a:spcPts val="0"/>
              </a:spcBef>
              <a:spcAft>
                <a:spcPts val="0"/>
              </a:spcAft>
              <a:buClrTx/>
              <a:buSzTx/>
              <a:tabLst/>
              <a:defRPr/>
            </a:pP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پیدا کردن مسیر همیلتونی حتی برای گراف‌های کوچک هم برای مدل دشوار است.</a:t>
            </a:r>
            <a:endPar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endParaRPr>
          </a:p>
        </p:txBody>
      </p:sp>
      <p:sp>
        <p:nvSpPr>
          <p:cNvPr id="4" name="TextBox 3">
            <a:extLst>
              <a:ext uri="{FF2B5EF4-FFF2-40B4-BE49-F238E27FC236}">
                <a16:creationId xmlns:a16="http://schemas.microsoft.com/office/drawing/2014/main" id="{8E2C5905-8F0E-6A6E-D5DC-7159E027A78A}"/>
              </a:ext>
            </a:extLst>
          </p:cNvPr>
          <p:cNvSpPr txBox="1"/>
          <p:nvPr/>
        </p:nvSpPr>
        <p:spPr>
          <a:xfrm>
            <a:off x="1021197" y="735957"/>
            <a:ext cx="9319809" cy="461665"/>
          </a:xfrm>
          <a:prstGeom prst="rect">
            <a:avLst/>
          </a:prstGeom>
          <a:noFill/>
        </p:spPr>
        <p:txBody>
          <a:bodyPr wrap="square">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مسئله </a:t>
            </a:r>
            <a:r>
              <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Hamiltonian Path</a:t>
            </a:r>
            <a:r>
              <a:rPr kumimoji="0" lang="fa-IR"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a:t>
            </a:r>
            <a:endPar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p:txBody>
      </p:sp>
    </p:spTree>
    <p:extLst>
      <p:ext uri="{BB962C8B-B14F-4D97-AF65-F5344CB8AC3E}">
        <p14:creationId xmlns:p14="http://schemas.microsoft.com/office/powerpoint/2010/main" val="4679250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50231-E27E-52B3-B27F-B60E37FFB816}"/>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53F3CBE1-AFE0-3807-DCFF-954570D6441C}"/>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4" name="Freeform: Shape 33">
            <a:extLst>
              <a:ext uri="{FF2B5EF4-FFF2-40B4-BE49-F238E27FC236}">
                <a16:creationId xmlns:a16="http://schemas.microsoft.com/office/drawing/2014/main" id="{C1245C17-156B-9EE8-7A7F-7B039F2B2209}"/>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46EC27"/>
                </a:solidFill>
                <a:effectLst/>
                <a:uLnTx/>
                <a:uFillTx/>
                <a:latin typeface="Calibri" panose="020F0502020204030204"/>
                <a:ea typeface="+mn-ea"/>
                <a:cs typeface="B Nazanin" panose="00000400000000000000" pitchFamily="2" charset="-78"/>
              </a:rPr>
              <a:t>روش های مرجع</a:t>
            </a:r>
            <a:endParaRPr kumimoji="0" lang="en-US" sz="2000" b="1" i="0" u="none" strike="noStrike" kern="1200" cap="none" spc="0" normalizeH="0" baseline="0" noProof="0" dirty="0">
              <a:ln>
                <a:noFill/>
              </a:ln>
              <a:solidFill>
                <a:srgbClr val="46EC27"/>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5" name="Freeform: Shape 34">
            <a:extLst>
              <a:ext uri="{FF2B5EF4-FFF2-40B4-BE49-F238E27FC236}">
                <a16:creationId xmlns:a16="http://schemas.microsoft.com/office/drawing/2014/main" id="{22B52AE2-5684-215F-A03B-E0BFFE94AC98}"/>
              </a:ext>
            </a:extLst>
          </p:cNvPr>
          <p:cNvSpPr/>
          <p:nvPr/>
        </p:nvSpPr>
        <p:spPr>
          <a:xfrm rot="16200000">
            <a:off x="11432432"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6D9E5C60-E6E0-E592-A165-23E28CACD054}"/>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5B9BD5"/>
                </a:solidFill>
                <a:effectLst/>
                <a:uLnTx/>
                <a:uFillTx/>
                <a:latin typeface="Calibri" panose="020F0502020204030204"/>
                <a:ea typeface="+mn-ea"/>
                <a:cs typeface="B Nazanin" panose="00000400000000000000" pitchFamily="2" charset="-78"/>
              </a:rPr>
              <a:t>منابع</a:t>
            </a:r>
            <a:endParaRPr kumimoji="0" lang="en-US" sz="2000" b="1" i="0" u="none" strike="noStrike" kern="1200" cap="none" spc="0" normalizeH="0" baseline="0" noProof="0" dirty="0">
              <a:ln>
                <a:noFill/>
              </a:ln>
              <a:solidFill>
                <a:srgbClr val="5B9BD5"/>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 name="Freeform: Shape 2">
            <a:extLst>
              <a:ext uri="{FF2B5EF4-FFF2-40B4-BE49-F238E27FC236}">
                <a16:creationId xmlns:a16="http://schemas.microsoft.com/office/drawing/2014/main" id="{FC51FCF8-AF8D-3D38-7EA0-C5C3447657F4}"/>
              </a:ext>
            </a:extLst>
          </p:cNvPr>
          <p:cNvSpPr/>
          <p:nvPr/>
        </p:nvSpPr>
        <p:spPr>
          <a:xfrm rot="16200000">
            <a:off x="11432432"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B2F514"/>
                </a:solidFill>
                <a:effectLst/>
                <a:uLnTx/>
                <a:uFillTx/>
                <a:latin typeface="Calibri" panose="020F0502020204030204"/>
                <a:ea typeface="+mn-ea"/>
                <a:cs typeface="B Nazanin" panose="00000400000000000000" pitchFamily="2" charset="-78"/>
              </a:rPr>
              <a:t>مجموعه داده</a:t>
            </a:r>
            <a:endParaRPr kumimoji="0" lang="en-US" sz="2000" b="1" i="0" u="none" strike="noStrike" kern="1200" cap="none" spc="0" normalizeH="0" baseline="0" noProof="0" dirty="0">
              <a:ln>
                <a:noFill/>
              </a:ln>
              <a:solidFill>
                <a:srgbClr val="B2F514"/>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2" name="Freeform: Shape 1">
            <a:extLst>
              <a:ext uri="{FF2B5EF4-FFF2-40B4-BE49-F238E27FC236}">
                <a16:creationId xmlns:a16="http://schemas.microsoft.com/office/drawing/2014/main" id="{CCA54600-2F9F-5907-5E77-7B230BAA9BD4}"/>
              </a:ext>
            </a:extLst>
          </p:cNvPr>
          <p:cNvSpPr/>
          <p:nvPr/>
        </p:nvSpPr>
        <p:spPr>
          <a:xfrm rot="16200000">
            <a:off x="11050468"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8" name="TextBox 7">
            <a:extLst>
              <a:ext uri="{FF2B5EF4-FFF2-40B4-BE49-F238E27FC236}">
                <a16:creationId xmlns:a16="http://schemas.microsoft.com/office/drawing/2014/main" id="{13B2F909-1943-A409-171C-03BC45A538F7}"/>
              </a:ext>
            </a:extLst>
          </p:cNvPr>
          <p:cNvSpPr txBox="1"/>
          <p:nvPr/>
        </p:nvSpPr>
        <p:spPr>
          <a:xfrm>
            <a:off x="1025595" y="365298"/>
            <a:ext cx="9319809" cy="461665"/>
          </a:xfrm>
          <a:prstGeom prst="rect">
            <a:avLst/>
          </a:prstGeom>
          <a:noFill/>
        </p:spPr>
        <p:txBody>
          <a:bodyPr wrap="square">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Base LLM (Gemini 2.5 Flash)</a:t>
            </a:r>
            <a:r>
              <a:rPr kumimoji="0" lang="fa-IR"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a:t>
            </a:r>
            <a:endPar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p:txBody>
      </p:sp>
      <p:pic>
        <p:nvPicPr>
          <p:cNvPr id="1026" name="Picture 2">
            <a:extLst>
              <a:ext uri="{FF2B5EF4-FFF2-40B4-BE49-F238E27FC236}">
                <a16:creationId xmlns:a16="http://schemas.microsoft.com/office/drawing/2014/main" id="{F579DE76-8A4A-984C-B76D-75476235F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 y="40398"/>
            <a:ext cx="4559008" cy="34011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5131335-2810-4CD6-D58A-40AF977544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8991" y="3515556"/>
            <a:ext cx="4481026" cy="33062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50A4B32-64A2-174C-52BA-129544059C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161940" y="2176857"/>
            <a:ext cx="5179066" cy="166783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E1BA819-5123-A683-AB9B-4A6C183338DC}"/>
              </a:ext>
            </a:extLst>
          </p:cNvPr>
          <p:cNvSpPr txBox="1"/>
          <p:nvPr/>
        </p:nvSpPr>
        <p:spPr>
          <a:xfrm>
            <a:off x="5161940" y="4844483"/>
            <a:ext cx="5179066" cy="830997"/>
          </a:xfrm>
          <a:prstGeom prst="rect">
            <a:avLst/>
          </a:prstGeom>
          <a:noFill/>
        </p:spPr>
        <p:txBody>
          <a:bodyPr wrap="square">
            <a:spAutoFit/>
          </a:bodyPr>
          <a:lstStyle/>
          <a:p>
            <a:pPr marR="0" lvl="0" algn="just" defTabSz="914400" rtl="1" eaLnBrk="1" fontAlgn="auto" latinLnBrk="0" hangingPunct="1">
              <a:lnSpc>
                <a:spcPct val="100000"/>
              </a:lnSpc>
              <a:spcBef>
                <a:spcPts val="0"/>
              </a:spcBef>
              <a:spcAft>
                <a:spcPts val="0"/>
              </a:spcAft>
              <a:buClrTx/>
              <a:buSzTx/>
              <a:tabLst/>
              <a:defRPr/>
            </a:pP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نتایج مسئله دور همیلتونی بسیار مشابه مسئله مسیر همیلتونی است.</a:t>
            </a:r>
            <a:endPar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endParaRPr>
          </a:p>
        </p:txBody>
      </p:sp>
      <p:sp>
        <p:nvSpPr>
          <p:cNvPr id="4" name="TextBox 3">
            <a:extLst>
              <a:ext uri="{FF2B5EF4-FFF2-40B4-BE49-F238E27FC236}">
                <a16:creationId xmlns:a16="http://schemas.microsoft.com/office/drawing/2014/main" id="{43F78F09-C891-576F-EE2D-40616C7AC722}"/>
              </a:ext>
            </a:extLst>
          </p:cNvPr>
          <p:cNvSpPr txBox="1"/>
          <p:nvPr/>
        </p:nvSpPr>
        <p:spPr>
          <a:xfrm>
            <a:off x="1025595" y="750351"/>
            <a:ext cx="9319809" cy="461665"/>
          </a:xfrm>
          <a:prstGeom prst="rect">
            <a:avLst/>
          </a:prstGeom>
          <a:noFill/>
        </p:spPr>
        <p:txBody>
          <a:bodyPr wrap="square">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مسئله </a:t>
            </a:r>
            <a:r>
              <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Hamiltonian Cycle</a:t>
            </a:r>
            <a:r>
              <a:rPr kumimoji="0" lang="fa-IR"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a:t>
            </a:r>
            <a:endPar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p:txBody>
      </p:sp>
    </p:spTree>
    <p:extLst>
      <p:ext uri="{BB962C8B-B14F-4D97-AF65-F5344CB8AC3E}">
        <p14:creationId xmlns:p14="http://schemas.microsoft.com/office/powerpoint/2010/main" val="23556349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49F0B-5A8B-F087-BB9E-395A1026249C}"/>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5B62ED5A-09F7-8623-6C2C-E60E9B6A3E75}"/>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4" name="Freeform: Shape 33">
            <a:extLst>
              <a:ext uri="{FF2B5EF4-FFF2-40B4-BE49-F238E27FC236}">
                <a16:creationId xmlns:a16="http://schemas.microsoft.com/office/drawing/2014/main" id="{48A6A1EB-FB97-29AE-683D-1D05E62E6C26}"/>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46EC27"/>
                </a:solidFill>
                <a:effectLst/>
                <a:uLnTx/>
                <a:uFillTx/>
                <a:latin typeface="Calibri" panose="020F0502020204030204"/>
                <a:ea typeface="+mn-ea"/>
                <a:cs typeface="B Nazanin" panose="00000400000000000000" pitchFamily="2" charset="-78"/>
              </a:rPr>
              <a:t>روش های مرجع</a:t>
            </a:r>
            <a:endParaRPr kumimoji="0" lang="en-US" sz="2000" b="1" i="0" u="none" strike="noStrike" kern="1200" cap="none" spc="0" normalizeH="0" baseline="0" noProof="0" dirty="0">
              <a:ln>
                <a:noFill/>
              </a:ln>
              <a:solidFill>
                <a:srgbClr val="46EC27"/>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5" name="Freeform: Shape 34">
            <a:extLst>
              <a:ext uri="{FF2B5EF4-FFF2-40B4-BE49-F238E27FC236}">
                <a16:creationId xmlns:a16="http://schemas.microsoft.com/office/drawing/2014/main" id="{B8F7EA48-8CFB-46AF-DA70-C39FBDA1A200}"/>
              </a:ext>
            </a:extLst>
          </p:cNvPr>
          <p:cNvSpPr/>
          <p:nvPr/>
        </p:nvSpPr>
        <p:spPr>
          <a:xfrm rot="16200000">
            <a:off x="11432432"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30342C35-5AD4-307B-BC08-232E2F2631B8}"/>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5B9BD5"/>
                </a:solidFill>
                <a:effectLst/>
                <a:uLnTx/>
                <a:uFillTx/>
                <a:latin typeface="Calibri" panose="020F0502020204030204"/>
                <a:ea typeface="+mn-ea"/>
                <a:cs typeface="B Nazanin" panose="00000400000000000000" pitchFamily="2" charset="-78"/>
              </a:rPr>
              <a:t>منابع</a:t>
            </a:r>
            <a:endParaRPr kumimoji="0" lang="en-US" sz="2000" b="1" i="0" u="none" strike="noStrike" kern="1200" cap="none" spc="0" normalizeH="0" baseline="0" noProof="0" dirty="0">
              <a:ln>
                <a:noFill/>
              </a:ln>
              <a:solidFill>
                <a:srgbClr val="5B9BD5"/>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 name="Freeform: Shape 2">
            <a:extLst>
              <a:ext uri="{FF2B5EF4-FFF2-40B4-BE49-F238E27FC236}">
                <a16:creationId xmlns:a16="http://schemas.microsoft.com/office/drawing/2014/main" id="{F0B8EE14-EB0F-DE2B-E16B-B3CFFCD2CE3A}"/>
              </a:ext>
            </a:extLst>
          </p:cNvPr>
          <p:cNvSpPr/>
          <p:nvPr/>
        </p:nvSpPr>
        <p:spPr>
          <a:xfrm rot="16200000">
            <a:off x="11432432"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B2F514"/>
                </a:solidFill>
                <a:effectLst/>
                <a:uLnTx/>
                <a:uFillTx/>
                <a:latin typeface="Calibri" panose="020F0502020204030204"/>
                <a:ea typeface="+mn-ea"/>
                <a:cs typeface="B Nazanin" panose="00000400000000000000" pitchFamily="2" charset="-78"/>
              </a:rPr>
              <a:t>مجموعه داده</a:t>
            </a:r>
            <a:endParaRPr kumimoji="0" lang="en-US" sz="2000" b="1" i="0" u="none" strike="noStrike" kern="1200" cap="none" spc="0" normalizeH="0" baseline="0" noProof="0" dirty="0">
              <a:ln>
                <a:noFill/>
              </a:ln>
              <a:solidFill>
                <a:srgbClr val="B2F514"/>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2" name="Freeform: Shape 1">
            <a:extLst>
              <a:ext uri="{FF2B5EF4-FFF2-40B4-BE49-F238E27FC236}">
                <a16:creationId xmlns:a16="http://schemas.microsoft.com/office/drawing/2014/main" id="{CC3E4239-6645-4753-1D6A-6FB5710499FE}"/>
              </a:ext>
            </a:extLst>
          </p:cNvPr>
          <p:cNvSpPr/>
          <p:nvPr/>
        </p:nvSpPr>
        <p:spPr>
          <a:xfrm rot="16200000">
            <a:off x="11050468"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8" name="TextBox 7">
            <a:extLst>
              <a:ext uri="{FF2B5EF4-FFF2-40B4-BE49-F238E27FC236}">
                <a16:creationId xmlns:a16="http://schemas.microsoft.com/office/drawing/2014/main" id="{0AAF12C6-95B9-4915-99AB-BEA719F7160C}"/>
              </a:ext>
            </a:extLst>
          </p:cNvPr>
          <p:cNvSpPr txBox="1"/>
          <p:nvPr/>
        </p:nvSpPr>
        <p:spPr>
          <a:xfrm>
            <a:off x="1025595" y="365298"/>
            <a:ext cx="9319809" cy="461665"/>
          </a:xfrm>
          <a:prstGeom prst="rect">
            <a:avLst/>
          </a:prstGeom>
          <a:noFill/>
        </p:spPr>
        <p:txBody>
          <a:bodyPr wrap="square">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Base LLM (Gemini 2.5 Flash)</a:t>
            </a:r>
            <a:r>
              <a:rPr kumimoji="0" lang="fa-IR"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a:t>
            </a:r>
          </a:p>
        </p:txBody>
      </p:sp>
      <p:graphicFrame>
        <p:nvGraphicFramePr>
          <p:cNvPr id="6" name="Table 5">
            <a:extLst>
              <a:ext uri="{FF2B5EF4-FFF2-40B4-BE49-F238E27FC236}">
                <a16:creationId xmlns:a16="http://schemas.microsoft.com/office/drawing/2014/main" id="{A4782316-8903-06C7-0387-5E151207C445}"/>
              </a:ext>
            </a:extLst>
          </p:cNvPr>
          <p:cNvGraphicFramePr>
            <a:graphicFrameLocks noGrp="1"/>
          </p:cNvGraphicFramePr>
          <p:nvPr>
            <p:extLst>
              <p:ext uri="{D42A27DB-BD31-4B8C-83A1-F6EECF244321}">
                <p14:modId xmlns:p14="http://schemas.microsoft.com/office/powerpoint/2010/main" val="2639679948"/>
              </p:ext>
            </p:extLst>
          </p:nvPr>
        </p:nvGraphicFramePr>
        <p:xfrm>
          <a:off x="1621499" y="1399741"/>
          <a:ext cx="8128000" cy="2595880"/>
        </p:xfrm>
        <a:graphic>
          <a:graphicData uri="http://schemas.openxmlformats.org/drawingml/2006/table">
            <a:tbl>
              <a:tblPr firstRow="1" bandRow="1">
                <a:tableStyleId>{5FD0F851-EC5A-4D38-B0AD-8093EC10F338}</a:tableStyleId>
              </a:tblPr>
              <a:tblGrid>
                <a:gridCol w="2032000">
                  <a:extLst>
                    <a:ext uri="{9D8B030D-6E8A-4147-A177-3AD203B41FA5}">
                      <a16:colId xmlns:a16="http://schemas.microsoft.com/office/drawing/2014/main" val="1527861047"/>
                    </a:ext>
                  </a:extLst>
                </a:gridCol>
                <a:gridCol w="2032000">
                  <a:extLst>
                    <a:ext uri="{9D8B030D-6E8A-4147-A177-3AD203B41FA5}">
                      <a16:colId xmlns:a16="http://schemas.microsoft.com/office/drawing/2014/main" val="3184794917"/>
                    </a:ext>
                  </a:extLst>
                </a:gridCol>
                <a:gridCol w="2032000">
                  <a:extLst>
                    <a:ext uri="{9D8B030D-6E8A-4147-A177-3AD203B41FA5}">
                      <a16:colId xmlns:a16="http://schemas.microsoft.com/office/drawing/2014/main" val="4196314624"/>
                    </a:ext>
                  </a:extLst>
                </a:gridCol>
                <a:gridCol w="2032000">
                  <a:extLst>
                    <a:ext uri="{9D8B030D-6E8A-4147-A177-3AD203B41FA5}">
                      <a16:colId xmlns:a16="http://schemas.microsoft.com/office/drawing/2014/main" val="3097047247"/>
                    </a:ext>
                  </a:extLst>
                </a:gridCol>
              </a:tblGrid>
              <a:tr h="370840">
                <a:tc>
                  <a:txBody>
                    <a:bodyPr/>
                    <a:lstStyle/>
                    <a:p>
                      <a:pPr algn="ctr"/>
                      <a:r>
                        <a:rPr lang="en-US" dirty="0"/>
                        <a:t>Problem</a:t>
                      </a:r>
                    </a:p>
                  </a:txBody>
                  <a:tcPr/>
                </a:tc>
                <a:tc>
                  <a:txBody>
                    <a:bodyPr/>
                    <a:lstStyle/>
                    <a:p>
                      <a:pPr algn="ctr"/>
                      <a:r>
                        <a:rPr lang="en-US" dirty="0" err="1"/>
                        <a:t>Abg</a:t>
                      </a:r>
                      <a:r>
                        <a:rPr lang="en-US" dirty="0"/>
                        <a:t>. LLM</a:t>
                      </a:r>
                    </a:p>
                  </a:txBody>
                  <a:tcPr/>
                </a:tc>
                <a:tc>
                  <a:txBody>
                    <a:bodyPr/>
                    <a:lstStyle/>
                    <a:p>
                      <a:pPr algn="ctr"/>
                      <a:r>
                        <a:rPr lang="en-US" dirty="0"/>
                        <a:t>Avg Z3</a:t>
                      </a:r>
                    </a:p>
                  </a:txBody>
                  <a:tcPr/>
                </a:tc>
                <a:tc>
                  <a:txBody>
                    <a:bodyPr/>
                    <a:lstStyle/>
                    <a:p>
                      <a:pPr algn="ctr"/>
                      <a:r>
                        <a:rPr lang="en-US" dirty="0"/>
                        <a:t>Std. Z3</a:t>
                      </a:r>
                    </a:p>
                  </a:txBody>
                  <a:tcPr/>
                </a:tc>
                <a:extLst>
                  <a:ext uri="{0D108BD9-81ED-4DB2-BD59-A6C34878D82A}">
                    <a16:rowId xmlns:a16="http://schemas.microsoft.com/office/drawing/2014/main" val="207599053"/>
                  </a:ext>
                </a:extLst>
              </a:tr>
              <a:tr h="370840">
                <a:tc>
                  <a:txBody>
                    <a:bodyPr/>
                    <a:lstStyle/>
                    <a:p>
                      <a:pPr algn="ctr"/>
                      <a:r>
                        <a:rPr lang="en-US" dirty="0"/>
                        <a:t>3-SAT</a:t>
                      </a:r>
                    </a:p>
                  </a:txBody>
                  <a:tcPr>
                    <a:solidFill>
                      <a:srgbClr val="4ADCD2">
                        <a:alpha val="20000"/>
                      </a:srgbClr>
                    </a:solidFill>
                  </a:tcPr>
                </a:tc>
                <a:tc>
                  <a:txBody>
                    <a:bodyPr/>
                    <a:lstStyle/>
                    <a:p>
                      <a:pPr algn="ctr"/>
                      <a:r>
                        <a:rPr lang="en-US" dirty="0"/>
                        <a:t>18.090</a:t>
                      </a:r>
                    </a:p>
                  </a:txBody>
                  <a:tcPr>
                    <a:solidFill>
                      <a:srgbClr val="4ADCD2">
                        <a:alpha val="20000"/>
                      </a:srgbClr>
                    </a:solidFill>
                  </a:tcPr>
                </a:tc>
                <a:tc>
                  <a:txBody>
                    <a:bodyPr/>
                    <a:lstStyle/>
                    <a:p>
                      <a:pPr algn="ctr"/>
                      <a:r>
                        <a:rPr lang="en-US" dirty="0"/>
                        <a:t>0.025</a:t>
                      </a:r>
                    </a:p>
                  </a:txBody>
                  <a:tcPr>
                    <a:solidFill>
                      <a:srgbClr val="4ADCD2">
                        <a:alpha val="20000"/>
                      </a:srgbClr>
                    </a:solidFill>
                  </a:tcPr>
                </a:tc>
                <a:tc>
                  <a:txBody>
                    <a:bodyPr/>
                    <a:lstStyle/>
                    <a:p>
                      <a:pPr algn="ctr"/>
                      <a:r>
                        <a:rPr lang="en-US" dirty="0"/>
                        <a:t>0.012</a:t>
                      </a:r>
                    </a:p>
                  </a:txBody>
                  <a:tcPr>
                    <a:solidFill>
                      <a:srgbClr val="4ADCD2">
                        <a:alpha val="20000"/>
                      </a:srgbClr>
                    </a:solidFill>
                  </a:tcPr>
                </a:tc>
                <a:extLst>
                  <a:ext uri="{0D108BD9-81ED-4DB2-BD59-A6C34878D82A}">
                    <a16:rowId xmlns:a16="http://schemas.microsoft.com/office/drawing/2014/main" val="3052071781"/>
                  </a:ext>
                </a:extLst>
              </a:tr>
              <a:tr h="370840">
                <a:tc>
                  <a:txBody>
                    <a:bodyPr/>
                    <a:lstStyle/>
                    <a:p>
                      <a:pPr algn="ctr"/>
                      <a:r>
                        <a:rPr lang="en-US" dirty="0"/>
                        <a:t>Subset Sum</a:t>
                      </a:r>
                    </a:p>
                  </a:txBody>
                  <a:tcPr/>
                </a:tc>
                <a:tc>
                  <a:txBody>
                    <a:bodyPr/>
                    <a:lstStyle/>
                    <a:p>
                      <a:pPr algn="ctr"/>
                      <a:r>
                        <a:rPr lang="en-US" dirty="0"/>
                        <a:t>14.012</a:t>
                      </a:r>
                    </a:p>
                  </a:txBody>
                  <a:tcPr/>
                </a:tc>
                <a:tc>
                  <a:txBody>
                    <a:bodyPr/>
                    <a:lstStyle/>
                    <a:p>
                      <a:pPr algn="ctr"/>
                      <a:r>
                        <a:rPr lang="en-US" dirty="0"/>
                        <a:t>0.055</a:t>
                      </a:r>
                    </a:p>
                  </a:txBody>
                  <a:tcPr/>
                </a:tc>
                <a:tc>
                  <a:txBody>
                    <a:bodyPr/>
                    <a:lstStyle/>
                    <a:p>
                      <a:pPr algn="ctr"/>
                      <a:r>
                        <a:rPr lang="en-US" dirty="0"/>
                        <a:t>0.039</a:t>
                      </a:r>
                    </a:p>
                  </a:txBody>
                  <a:tcPr/>
                </a:tc>
                <a:extLst>
                  <a:ext uri="{0D108BD9-81ED-4DB2-BD59-A6C34878D82A}">
                    <a16:rowId xmlns:a16="http://schemas.microsoft.com/office/drawing/2014/main" val="1953480721"/>
                  </a:ext>
                </a:extLst>
              </a:tr>
              <a:tr h="370840">
                <a:tc>
                  <a:txBody>
                    <a:bodyPr/>
                    <a:lstStyle/>
                    <a:p>
                      <a:pPr algn="ctr"/>
                      <a:r>
                        <a:rPr lang="en-US" dirty="0"/>
                        <a:t>Vertex Cover</a:t>
                      </a:r>
                    </a:p>
                  </a:txBody>
                  <a:tcPr>
                    <a:solidFill>
                      <a:srgbClr val="4ADCD2">
                        <a:alpha val="20000"/>
                      </a:srgbClr>
                    </a:solidFill>
                  </a:tcPr>
                </a:tc>
                <a:tc>
                  <a:txBody>
                    <a:bodyPr/>
                    <a:lstStyle/>
                    <a:p>
                      <a:pPr algn="ctr"/>
                      <a:r>
                        <a:rPr lang="en-US" dirty="0"/>
                        <a:t>22.781</a:t>
                      </a:r>
                    </a:p>
                  </a:txBody>
                  <a:tcPr>
                    <a:solidFill>
                      <a:srgbClr val="4ADCD2">
                        <a:alpha val="20000"/>
                      </a:srgbClr>
                    </a:solidFill>
                  </a:tcPr>
                </a:tc>
                <a:tc>
                  <a:txBody>
                    <a:bodyPr/>
                    <a:lstStyle/>
                    <a:p>
                      <a:pPr algn="ctr"/>
                      <a:r>
                        <a:rPr lang="en-US" dirty="0"/>
                        <a:t>5.930</a:t>
                      </a:r>
                    </a:p>
                  </a:txBody>
                  <a:tcPr>
                    <a:solidFill>
                      <a:srgbClr val="4ADCD2">
                        <a:alpha val="20000"/>
                      </a:srgbClr>
                    </a:solidFill>
                  </a:tcPr>
                </a:tc>
                <a:tc>
                  <a:txBody>
                    <a:bodyPr/>
                    <a:lstStyle/>
                    <a:p>
                      <a:pPr algn="ctr"/>
                      <a:r>
                        <a:rPr lang="en-US" dirty="0"/>
                        <a:t>54.387</a:t>
                      </a:r>
                    </a:p>
                  </a:txBody>
                  <a:tcPr>
                    <a:solidFill>
                      <a:srgbClr val="4ADCD2">
                        <a:alpha val="20000"/>
                      </a:srgbClr>
                    </a:solidFill>
                  </a:tcPr>
                </a:tc>
                <a:extLst>
                  <a:ext uri="{0D108BD9-81ED-4DB2-BD59-A6C34878D82A}">
                    <a16:rowId xmlns:a16="http://schemas.microsoft.com/office/drawing/2014/main" val="2772373199"/>
                  </a:ext>
                </a:extLst>
              </a:tr>
              <a:tr h="370840">
                <a:tc>
                  <a:txBody>
                    <a:bodyPr/>
                    <a:lstStyle/>
                    <a:p>
                      <a:pPr algn="ctr"/>
                      <a:r>
                        <a:rPr lang="en-US" dirty="0"/>
                        <a:t>Clique</a:t>
                      </a:r>
                    </a:p>
                  </a:txBody>
                  <a:tcPr/>
                </a:tc>
                <a:tc>
                  <a:txBody>
                    <a:bodyPr/>
                    <a:lstStyle/>
                    <a:p>
                      <a:pPr algn="ctr"/>
                      <a:r>
                        <a:rPr lang="en-US" dirty="0"/>
                        <a:t>28.519</a:t>
                      </a:r>
                    </a:p>
                  </a:txBody>
                  <a:tcPr/>
                </a:tc>
                <a:tc>
                  <a:txBody>
                    <a:bodyPr/>
                    <a:lstStyle/>
                    <a:p>
                      <a:pPr algn="ctr"/>
                      <a:r>
                        <a:rPr lang="en-US" dirty="0"/>
                        <a:t>0.394</a:t>
                      </a:r>
                    </a:p>
                  </a:txBody>
                  <a:tcPr/>
                </a:tc>
                <a:tc>
                  <a:txBody>
                    <a:bodyPr/>
                    <a:lstStyle/>
                    <a:p>
                      <a:pPr algn="ctr"/>
                      <a:r>
                        <a:rPr lang="en-US" dirty="0"/>
                        <a:t>1.419</a:t>
                      </a:r>
                    </a:p>
                  </a:txBody>
                  <a:tcPr/>
                </a:tc>
                <a:extLst>
                  <a:ext uri="{0D108BD9-81ED-4DB2-BD59-A6C34878D82A}">
                    <a16:rowId xmlns:a16="http://schemas.microsoft.com/office/drawing/2014/main" val="3861549672"/>
                  </a:ext>
                </a:extLst>
              </a:tr>
              <a:tr h="370840">
                <a:tc>
                  <a:txBody>
                    <a:bodyPr/>
                    <a:lstStyle/>
                    <a:p>
                      <a:pPr algn="ctr"/>
                      <a:r>
                        <a:rPr lang="en-US" dirty="0"/>
                        <a:t>Hamiltonian Path</a:t>
                      </a:r>
                    </a:p>
                  </a:txBody>
                  <a:tcPr>
                    <a:solidFill>
                      <a:srgbClr val="4ADCD2">
                        <a:alpha val="20000"/>
                      </a:srgbClr>
                    </a:solidFill>
                  </a:tcPr>
                </a:tc>
                <a:tc>
                  <a:txBody>
                    <a:bodyPr/>
                    <a:lstStyle/>
                    <a:p>
                      <a:pPr algn="ctr"/>
                      <a:r>
                        <a:rPr lang="en-US" dirty="0"/>
                        <a:t>22.306</a:t>
                      </a:r>
                    </a:p>
                  </a:txBody>
                  <a:tcPr>
                    <a:solidFill>
                      <a:srgbClr val="4ADCD2">
                        <a:alpha val="20000"/>
                      </a:srgbClr>
                    </a:solidFill>
                  </a:tcPr>
                </a:tc>
                <a:tc>
                  <a:txBody>
                    <a:bodyPr/>
                    <a:lstStyle/>
                    <a:p>
                      <a:pPr algn="ctr"/>
                      <a:r>
                        <a:rPr lang="en-US" dirty="0"/>
                        <a:t>-</a:t>
                      </a:r>
                    </a:p>
                  </a:txBody>
                  <a:tcPr>
                    <a:solidFill>
                      <a:srgbClr val="4ADCD2">
                        <a:alpha val="20000"/>
                      </a:srgbClr>
                    </a:solidFill>
                  </a:tcPr>
                </a:tc>
                <a:tc>
                  <a:txBody>
                    <a:bodyPr/>
                    <a:lstStyle/>
                    <a:p>
                      <a:pPr algn="ctr"/>
                      <a:r>
                        <a:rPr lang="en-US" dirty="0"/>
                        <a:t>-</a:t>
                      </a:r>
                    </a:p>
                  </a:txBody>
                  <a:tcPr>
                    <a:solidFill>
                      <a:srgbClr val="4ADCD2">
                        <a:alpha val="20000"/>
                      </a:srgbClr>
                    </a:solidFill>
                  </a:tcPr>
                </a:tc>
                <a:extLst>
                  <a:ext uri="{0D108BD9-81ED-4DB2-BD59-A6C34878D82A}">
                    <a16:rowId xmlns:a16="http://schemas.microsoft.com/office/drawing/2014/main" val="180729940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Hamiltonian Cycle</a:t>
                      </a:r>
                    </a:p>
                  </a:txBody>
                  <a:tcPr/>
                </a:tc>
                <a:tc>
                  <a:txBody>
                    <a:bodyPr/>
                    <a:lstStyle/>
                    <a:p>
                      <a:pPr algn="ctr"/>
                      <a:r>
                        <a:rPr lang="en-US" dirty="0"/>
                        <a:t>22.785</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1483943352"/>
                  </a:ext>
                </a:extLst>
              </a:tr>
            </a:tbl>
          </a:graphicData>
        </a:graphic>
      </p:graphicFrame>
      <p:sp>
        <p:nvSpPr>
          <p:cNvPr id="7" name="TextBox 6">
            <a:extLst>
              <a:ext uri="{FF2B5EF4-FFF2-40B4-BE49-F238E27FC236}">
                <a16:creationId xmlns:a16="http://schemas.microsoft.com/office/drawing/2014/main" id="{F9AB02CC-7D78-668E-BD3B-5B8EEE1BD373}"/>
              </a:ext>
            </a:extLst>
          </p:cNvPr>
          <p:cNvSpPr txBox="1"/>
          <p:nvPr/>
        </p:nvSpPr>
        <p:spPr>
          <a:xfrm>
            <a:off x="1621499" y="4363513"/>
            <a:ext cx="8723905" cy="1569660"/>
          </a:xfrm>
          <a:prstGeom prst="rect">
            <a:avLst/>
          </a:prstGeom>
          <a:noFill/>
        </p:spPr>
        <p:txBody>
          <a:bodyPr wrap="square">
            <a:spAutoFit/>
          </a:bodyPr>
          <a:lstStyle/>
          <a:p>
            <a:pPr marL="342900" marR="0" lvl="0" indent="-342900" algn="just"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Z3</a:t>
            </a: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 نتوانست 10 نمونه از مسائل مسیر یا دور همیلتونی را پس از چندین ساعت حل کند.</a:t>
            </a:r>
          </a:p>
          <a:p>
            <a:pPr marL="342900" marR="0" lvl="0" indent="-342900" algn="just"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در مسائل دیگر سرعت حل </a:t>
            </a: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Z3</a:t>
            </a: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 بسیار سریع‌تر است که حتی در صورت بهبود عملکرد مدل، از لحاظ سرعت نمی‌تواند از </a:t>
            </a: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Z3</a:t>
            </a: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 سریع‌تر باشد.</a:t>
            </a:r>
          </a:p>
          <a:p>
            <a:pPr marL="342900" marR="0" lvl="0" indent="-342900" algn="just"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به همین دلیل مسیر همیلتونی را به عنوان مسئله اصلی برای بهبود انتخاب می‌کنیم.</a:t>
            </a:r>
            <a:endPar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endParaRPr>
          </a:p>
        </p:txBody>
      </p:sp>
      <p:sp>
        <p:nvSpPr>
          <p:cNvPr id="5" name="TextBox 4">
            <a:extLst>
              <a:ext uri="{FF2B5EF4-FFF2-40B4-BE49-F238E27FC236}">
                <a16:creationId xmlns:a16="http://schemas.microsoft.com/office/drawing/2014/main" id="{98C80D63-FC23-869C-D9D8-06D7666F5FC0}"/>
              </a:ext>
            </a:extLst>
          </p:cNvPr>
          <p:cNvSpPr txBox="1"/>
          <p:nvPr/>
        </p:nvSpPr>
        <p:spPr>
          <a:xfrm>
            <a:off x="1025595" y="724411"/>
            <a:ext cx="9319809" cy="461665"/>
          </a:xfrm>
          <a:prstGeom prst="rect">
            <a:avLst/>
          </a:prstGeom>
          <a:noFill/>
        </p:spPr>
        <p:txBody>
          <a:bodyPr wrap="square">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مقایسه سرعت:</a:t>
            </a:r>
            <a:endPar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p:txBody>
      </p:sp>
    </p:spTree>
    <p:extLst>
      <p:ext uri="{BB962C8B-B14F-4D97-AF65-F5344CB8AC3E}">
        <p14:creationId xmlns:p14="http://schemas.microsoft.com/office/powerpoint/2010/main" val="33107035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96625-5737-F10E-DB29-FDCA13DE2528}"/>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47D1EF6B-4547-7E0B-DDA6-60DE4C3F46E7}"/>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4" name="Freeform: Shape 33">
            <a:extLst>
              <a:ext uri="{FF2B5EF4-FFF2-40B4-BE49-F238E27FC236}">
                <a16:creationId xmlns:a16="http://schemas.microsoft.com/office/drawing/2014/main" id="{D209001B-5B75-E6D0-9D23-390C34DB7508}"/>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46EC27"/>
                </a:solidFill>
                <a:effectLst/>
                <a:uLnTx/>
                <a:uFillTx/>
                <a:latin typeface="Calibri" panose="020F0502020204030204"/>
                <a:ea typeface="+mn-ea"/>
                <a:cs typeface="B Nazanin" panose="00000400000000000000" pitchFamily="2" charset="-78"/>
              </a:rPr>
              <a:t>روش های مرجع</a:t>
            </a:r>
            <a:endParaRPr kumimoji="0" lang="en-US" sz="2000" b="1" i="0" u="none" strike="noStrike" kern="1200" cap="none" spc="0" normalizeH="0" baseline="0" noProof="0" dirty="0">
              <a:ln>
                <a:noFill/>
              </a:ln>
              <a:solidFill>
                <a:srgbClr val="46EC27"/>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5" name="Freeform: Shape 34">
            <a:extLst>
              <a:ext uri="{FF2B5EF4-FFF2-40B4-BE49-F238E27FC236}">
                <a16:creationId xmlns:a16="http://schemas.microsoft.com/office/drawing/2014/main" id="{D60F728E-0D9D-9279-83F7-34CBFA0D1466}"/>
              </a:ext>
            </a:extLst>
          </p:cNvPr>
          <p:cNvSpPr/>
          <p:nvPr/>
        </p:nvSpPr>
        <p:spPr>
          <a:xfrm rot="16200000">
            <a:off x="11432432"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7CAA05F6-4B6A-500A-3F47-5DB8D784988B}"/>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5B9BD5"/>
                </a:solidFill>
                <a:effectLst/>
                <a:uLnTx/>
                <a:uFillTx/>
                <a:latin typeface="Calibri" panose="020F0502020204030204"/>
                <a:ea typeface="+mn-ea"/>
                <a:cs typeface="B Nazanin" panose="00000400000000000000" pitchFamily="2" charset="-78"/>
              </a:rPr>
              <a:t>منابع</a:t>
            </a:r>
            <a:endParaRPr kumimoji="0" lang="en-US" sz="2000" b="1" i="0" u="none" strike="noStrike" kern="1200" cap="none" spc="0" normalizeH="0" baseline="0" noProof="0" dirty="0">
              <a:ln>
                <a:noFill/>
              </a:ln>
              <a:solidFill>
                <a:srgbClr val="5B9BD5"/>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 name="Freeform: Shape 2">
            <a:extLst>
              <a:ext uri="{FF2B5EF4-FFF2-40B4-BE49-F238E27FC236}">
                <a16:creationId xmlns:a16="http://schemas.microsoft.com/office/drawing/2014/main" id="{D766862C-4303-4CB7-A994-6F3BE54BBE35}"/>
              </a:ext>
            </a:extLst>
          </p:cNvPr>
          <p:cNvSpPr/>
          <p:nvPr/>
        </p:nvSpPr>
        <p:spPr>
          <a:xfrm rot="16200000">
            <a:off x="11432432"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B2F514"/>
                </a:solidFill>
                <a:effectLst/>
                <a:uLnTx/>
                <a:uFillTx/>
                <a:latin typeface="Calibri" panose="020F0502020204030204"/>
                <a:ea typeface="+mn-ea"/>
                <a:cs typeface="B Nazanin" panose="00000400000000000000" pitchFamily="2" charset="-78"/>
              </a:rPr>
              <a:t>مجموعه داده</a:t>
            </a:r>
            <a:endParaRPr kumimoji="0" lang="en-US" sz="2000" b="1" i="0" u="none" strike="noStrike" kern="1200" cap="none" spc="0" normalizeH="0" baseline="0" noProof="0" dirty="0">
              <a:ln>
                <a:noFill/>
              </a:ln>
              <a:solidFill>
                <a:srgbClr val="B2F514"/>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2" name="Freeform: Shape 1">
            <a:extLst>
              <a:ext uri="{FF2B5EF4-FFF2-40B4-BE49-F238E27FC236}">
                <a16:creationId xmlns:a16="http://schemas.microsoft.com/office/drawing/2014/main" id="{C18F493B-9C7E-F81E-2C41-F02BAC236ECA}"/>
              </a:ext>
            </a:extLst>
          </p:cNvPr>
          <p:cNvSpPr/>
          <p:nvPr/>
        </p:nvSpPr>
        <p:spPr>
          <a:xfrm rot="16200000">
            <a:off x="11050468"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8" name="TextBox 7">
            <a:extLst>
              <a:ext uri="{FF2B5EF4-FFF2-40B4-BE49-F238E27FC236}">
                <a16:creationId xmlns:a16="http://schemas.microsoft.com/office/drawing/2014/main" id="{B9EC178A-12F6-538A-D298-50BF061FC5F4}"/>
              </a:ext>
            </a:extLst>
          </p:cNvPr>
          <p:cNvSpPr txBox="1"/>
          <p:nvPr/>
        </p:nvSpPr>
        <p:spPr>
          <a:xfrm>
            <a:off x="1025595" y="365298"/>
            <a:ext cx="9319809" cy="461665"/>
          </a:xfrm>
          <a:prstGeom prst="rect">
            <a:avLst/>
          </a:prstGeom>
          <a:noFill/>
        </p:spPr>
        <p:txBody>
          <a:bodyPr wrap="square">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آموزش مدل:</a:t>
            </a:r>
            <a:endPar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p:txBody>
      </p:sp>
      <p:sp>
        <p:nvSpPr>
          <p:cNvPr id="7" name="TextBox 6">
            <a:extLst>
              <a:ext uri="{FF2B5EF4-FFF2-40B4-BE49-F238E27FC236}">
                <a16:creationId xmlns:a16="http://schemas.microsoft.com/office/drawing/2014/main" id="{42219395-448F-A245-C25B-DFF18A6C1821}"/>
              </a:ext>
            </a:extLst>
          </p:cNvPr>
          <p:cNvSpPr txBox="1"/>
          <p:nvPr/>
        </p:nvSpPr>
        <p:spPr>
          <a:xfrm>
            <a:off x="1025595" y="826963"/>
            <a:ext cx="9319809" cy="3416320"/>
          </a:xfrm>
          <a:prstGeom prst="rect">
            <a:avLst/>
          </a:prstGeom>
          <a:noFill/>
        </p:spPr>
        <p:txBody>
          <a:bodyPr wrap="square">
            <a:spAutoFit/>
          </a:bodyPr>
          <a:lstStyle/>
          <a:p>
            <a:pPr marL="342900" marR="0" lvl="0" indent="-342900" algn="just"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ما از روش آموزشی ترکیب </a:t>
            </a: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SFT</a:t>
            </a: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 و </a:t>
            </a: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GRPO</a:t>
            </a: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 استفاده کردیم تا مدل </a:t>
            </a: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Llama 3.2 Instruct</a:t>
            </a: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 را با تنظیمات مختلف برای مسئله مسیر همیلتونی آموزش دهیم.</a:t>
            </a:r>
          </a:p>
          <a:p>
            <a:pPr marL="342900" marR="0" lvl="0" indent="-342900" algn="just"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مدل را با </a:t>
            </a: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380</a:t>
            </a: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 نمونه </a:t>
            </a: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SFT</a:t>
            </a: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 سپس </a:t>
            </a: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570</a:t>
            </a: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 نمونه مرتب شده </a:t>
            </a: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GRPO</a:t>
            </a: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 با تابع ریوارد ساده و سپس </a:t>
            </a: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570</a:t>
            </a: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 نمونه </a:t>
            </a:r>
            <a:r>
              <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GRPO</a:t>
            </a: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 با تابع ریوارد سخت‌گیرانه آموزش دادیم.</a:t>
            </a:r>
          </a:p>
          <a:p>
            <a:pPr marL="342900" marR="0" lvl="0" indent="-342900" algn="just"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مدل‌های آموزش دیده بسیار عملکرد ضعیفی داشتند.</a:t>
            </a:r>
          </a:p>
          <a:p>
            <a:pPr marL="342900" marR="0" lvl="0" indent="-342900" algn="just"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با این حال ریوارد مدل برای مسائل بالا می‌شد که نشان می‌دهد مسیرهای یافت شده تعداد کمی راس اشتباه دارند.</a:t>
            </a:r>
          </a:p>
          <a:p>
            <a:pPr marL="342900" marR="0" lvl="0" indent="-342900" algn="just"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دلایل احتمالی ضعف پس از آموزش می‌تواند به خاطر کوچک بودن مدل و همچنین آموزش با داده کم باشد.</a:t>
            </a:r>
          </a:p>
        </p:txBody>
      </p:sp>
      <p:pic>
        <p:nvPicPr>
          <p:cNvPr id="4" name="Picture 2">
            <a:extLst>
              <a:ext uri="{FF2B5EF4-FFF2-40B4-BE49-F238E27FC236}">
                <a16:creationId xmlns:a16="http://schemas.microsoft.com/office/drawing/2014/main" id="{22D83711-1A46-9144-863B-B170964F7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118092" y="4383335"/>
            <a:ext cx="3374838" cy="22308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69BB00D4-3543-0528-05DB-8CA75D1630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3600370" y="4362393"/>
            <a:ext cx="3374838" cy="22308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90892A49-ACCF-A1B9-9A22-2FB683C9E4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225532" y="4340473"/>
            <a:ext cx="3374838" cy="2234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1823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6BECB-9CEF-C039-54C4-ED461428607F}"/>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FC5CDFA9-BDAC-7EF6-FB08-AFF8D6096D6B}"/>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4" name="Freeform: Shape 33">
            <a:extLst>
              <a:ext uri="{FF2B5EF4-FFF2-40B4-BE49-F238E27FC236}">
                <a16:creationId xmlns:a16="http://schemas.microsoft.com/office/drawing/2014/main" id="{85408036-D512-099F-49D6-418CDD40B126}"/>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46EC27"/>
                </a:solidFill>
                <a:effectLst/>
                <a:uLnTx/>
                <a:uFillTx/>
                <a:latin typeface="Calibri" panose="020F0502020204030204"/>
                <a:ea typeface="+mn-ea"/>
                <a:cs typeface="B Nazanin" panose="00000400000000000000" pitchFamily="2" charset="-78"/>
              </a:rPr>
              <a:t>روش های مرجع</a:t>
            </a:r>
            <a:endParaRPr kumimoji="0" lang="en-US" sz="2000" b="1" i="0" u="none" strike="noStrike" kern="1200" cap="none" spc="0" normalizeH="0" baseline="0" noProof="0" dirty="0">
              <a:ln>
                <a:noFill/>
              </a:ln>
              <a:solidFill>
                <a:srgbClr val="46EC27"/>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5" name="Freeform: Shape 34">
            <a:extLst>
              <a:ext uri="{FF2B5EF4-FFF2-40B4-BE49-F238E27FC236}">
                <a16:creationId xmlns:a16="http://schemas.microsoft.com/office/drawing/2014/main" id="{8BE2DD4E-0216-E853-BD4F-B548D627B58D}"/>
              </a:ext>
            </a:extLst>
          </p:cNvPr>
          <p:cNvSpPr/>
          <p:nvPr/>
        </p:nvSpPr>
        <p:spPr>
          <a:xfrm rot="16200000">
            <a:off x="11432432"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406DFA74-21B3-68BA-4FF2-CDFB3D696F00}"/>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5B9BD5"/>
                </a:solidFill>
                <a:effectLst/>
                <a:uLnTx/>
                <a:uFillTx/>
                <a:latin typeface="Calibri" panose="020F0502020204030204"/>
                <a:ea typeface="+mn-ea"/>
                <a:cs typeface="B Nazanin" panose="00000400000000000000" pitchFamily="2" charset="-78"/>
              </a:rPr>
              <a:t>منابع</a:t>
            </a:r>
            <a:endParaRPr kumimoji="0" lang="en-US" sz="2000" b="1" i="0" u="none" strike="noStrike" kern="1200" cap="none" spc="0" normalizeH="0" baseline="0" noProof="0" dirty="0">
              <a:ln>
                <a:noFill/>
              </a:ln>
              <a:solidFill>
                <a:srgbClr val="5B9BD5"/>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 name="Freeform: Shape 2">
            <a:extLst>
              <a:ext uri="{FF2B5EF4-FFF2-40B4-BE49-F238E27FC236}">
                <a16:creationId xmlns:a16="http://schemas.microsoft.com/office/drawing/2014/main" id="{A81A10CE-A068-AE3A-B2BD-B719738285ED}"/>
              </a:ext>
            </a:extLst>
          </p:cNvPr>
          <p:cNvSpPr/>
          <p:nvPr/>
        </p:nvSpPr>
        <p:spPr>
          <a:xfrm rot="16200000">
            <a:off x="11432432"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B2F514"/>
                </a:solidFill>
                <a:effectLst/>
                <a:uLnTx/>
                <a:uFillTx/>
                <a:latin typeface="Calibri" panose="020F0502020204030204"/>
                <a:ea typeface="+mn-ea"/>
                <a:cs typeface="B Nazanin" panose="00000400000000000000" pitchFamily="2" charset="-78"/>
              </a:rPr>
              <a:t>مجموعه داده</a:t>
            </a:r>
            <a:endParaRPr kumimoji="0" lang="en-US" sz="2000" b="1" i="0" u="none" strike="noStrike" kern="1200" cap="none" spc="0" normalizeH="0" baseline="0" noProof="0" dirty="0">
              <a:ln>
                <a:noFill/>
              </a:ln>
              <a:solidFill>
                <a:srgbClr val="B2F514"/>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2" name="Freeform: Shape 1">
            <a:extLst>
              <a:ext uri="{FF2B5EF4-FFF2-40B4-BE49-F238E27FC236}">
                <a16:creationId xmlns:a16="http://schemas.microsoft.com/office/drawing/2014/main" id="{69D6D105-6D18-051C-1F9D-F48F233DFC8B}"/>
              </a:ext>
            </a:extLst>
          </p:cNvPr>
          <p:cNvSpPr/>
          <p:nvPr/>
        </p:nvSpPr>
        <p:spPr>
          <a:xfrm rot="16200000">
            <a:off x="11050468"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8" name="TextBox 7">
            <a:extLst>
              <a:ext uri="{FF2B5EF4-FFF2-40B4-BE49-F238E27FC236}">
                <a16:creationId xmlns:a16="http://schemas.microsoft.com/office/drawing/2014/main" id="{E752EEF3-FE89-DDA5-AA11-B001F1AB2072}"/>
              </a:ext>
            </a:extLst>
          </p:cNvPr>
          <p:cNvSpPr txBox="1"/>
          <p:nvPr/>
        </p:nvSpPr>
        <p:spPr>
          <a:xfrm>
            <a:off x="1934238" y="146396"/>
            <a:ext cx="9319809" cy="461665"/>
          </a:xfrm>
          <a:prstGeom prst="rect">
            <a:avLst/>
          </a:prstGeom>
          <a:noFill/>
        </p:spPr>
        <p:txBody>
          <a:bodyPr wrap="square">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پیاده‌سازی ایجنت:</a:t>
            </a:r>
            <a:endParaRPr kumimoji="0" lang="en-US" sz="24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p:txBody>
      </p:sp>
      <p:sp>
        <p:nvSpPr>
          <p:cNvPr id="10" name="TextBox 9">
            <a:extLst>
              <a:ext uri="{FF2B5EF4-FFF2-40B4-BE49-F238E27FC236}">
                <a16:creationId xmlns:a16="http://schemas.microsoft.com/office/drawing/2014/main" id="{062FF9A2-400C-BDF4-A9C8-0D7F2F584665}"/>
              </a:ext>
            </a:extLst>
          </p:cNvPr>
          <p:cNvSpPr txBox="1"/>
          <p:nvPr/>
        </p:nvSpPr>
        <p:spPr>
          <a:xfrm>
            <a:off x="3882470" y="3667390"/>
            <a:ext cx="7080098" cy="2308324"/>
          </a:xfrm>
          <a:prstGeom prst="rect">
            <a:avLst/>
          </a:prstGeom>
          <a:noFill/>
        </p:spPr>
        <p:txBody>
          <a:bodyPr wrap="square">
            <a:spAutoFit/>
          </a:bodyPr>
          <a:lstStyle/>
          <a:p>
            <a:pPr marR="0" lvl="0" algn="just" defTabSz="914400" rtl="1" eaLnBrk="1" fontAlgn="auto" latinLnBrk="0" hangingPunct="1">
              <a:lnSpc>
                <a:spcPct val="100000"/>
              </a:lnSpc>
              <a:spcBef>
                <a:spcPts val="0"/>
              </a:spcBef>
              <a:spcAft>
                <a:spcPts val="0"/>
              </a:spcAft>
              <a:buClrTx/>
              <a:buSzTx/>
              <a:tabLst/>
              <a:defRPr/>
            </a:pP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با دریافت ابزار بازسازی مسیر و مدل </a:t>
            </a:r>
            <a:r>
              <a:rPr kumimoji="0" lang="en-US" sz="2400" i="0" u="none" strike="noStrike" kern="1200" cap="none" spc="0" normalizeH="0" baseline="0" noProof="0" dirty="0" err="1">
                <a:ln>
                  <a:noFill/>
                </a:ln>
                <a:solidFill>
                  <a:prstClr val="black"/>
                </a:solidFill>
                <a:effectLst/>
                <a:uLnTx/>
                <a:uFillTx/>
                <a:latin typeface="Calibri" panose="020F0502020204030204"/>
                <a:ea typeface="+mn-ea"/>
                <a:cs typeface="B Nazanin" panose="00000400000000000000" pitchFamily="2" charset="-78"/>
              </a:rPr>
              <a:t>grpo</a:t>
            </a:r>
            <a:r>
              <a:rPr kumimoji="0" lang="fa-IR"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rPr>
              <a:t> آموزش دیده شده ایجنت توانست 82.5 درصد مسائل را به طور میانگین در زمان 129.57 ثانیه حل کند.</a:t>
            </a:r>
          </a:p>
          <a:p>
            <a:pPr marR="0" lvl="0" algn="just" defTabSz="914400" rtl="1" eaLnBrk="1" fontAlgn="auto" latinLnBrk="0" hangingPunct="1">
              <a:lnSpc>
                <a:spcPct val="100000"/>
              </a:lnSpc>
              <a:spcBef>
                <a:spcPts val="0"/>
              </a:spcBef>
              <a:spcAft>
                <a:spcPts val="0"/>
              </a:spcAft>
              <a:buClrTx/>
              <a:buSzTx/>
              <a:tabLst/>
              <a:defRPr/>
            </a:pPr>
            <a:r>
              <a:rPr lang="fa-IR" sz="2400" dirty="0">
                <a:solidFill>
                  <a:prstClr val="black"/>
                </a:solidFill>
                <a:latin typeface="Calibri" panose="020F0502020204030204"/>
                <a:cs typeface="B Nazanin" panose="00000400000000000000" pitchFamily="2" charset="-78"/>
              </a:rPr>
              <a:t>همچنین بر خلاف مدل پایه، در ایجنت تاثیر تعداد یال‌ها در حل بسیار بیشتر از تعداد رئوس است که این ممکن است نتیجه دهد که سختی یک مسئله ذاتی نیست بلکه وابسته به نحوه حل کردن آن است.</a:t>
            </a:r>
            <a:endParaRPr kumimoji="0" lang="en-US" sz="2400" i="0" u="none" strike="noStrike" kern="1200" cap="none" spc="0" normalizeH="0" baseline="0" noProof="0" dirty="0">
              <a:ln>
                <a:noFill/>
              </a:ln>
              <a:solidFill>
                <a:prstClr val="black"/>
              </a:solidFill>
              <a:effectLst/>
              <a:uLnTx/>
              <a:uFillTx/>
              <a:latin typeface="Calibri" panose="020F0502020204030204"/>
              <a:ea typeface="+mn-ea"/>
              <a:cs typeface="B Nazanin" panose="00000400000000000000" pitchFamily="2" charset="-78"/>
            </a:endParaRPr>
          </a:p>
        </p:txBody>
      </p:sp>
      <p:pic>
        <p:nvPicPr>
          <p:cNvPr id="6" name="Picture 5">
            <a:extLst>
              <a:ext uri="{FF2B5EF4-FFF2-40B4-BE49-F238E27FC236}">
                <a16:creationId xmlns:a16="http://schemas.microsoft.com/office/drawing/2014/main" id="{97F7306D-0D67-014C-3B92-C99CC4E93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57" y="2453963"/>
            <a:ext cx="3776761" cy="2250797"/>
          </a:xfrm>
          <a:prstGeom prst="rect">
            <a:avLst/>
          </a:prstGeom>
        </p:spPr>
      </p:pic>
      <p:pic>
        <p:nvPicPr>
          <p:cNvPr id="9" name="Picture 8">
            <a:extLst>
              <a:ext uri="{FF2B5EF4-FFF2-40B4-BE49-F238E27FC236}">
                <a16:creationId xmlns:a16="http://schemas.microsoft.com/office/drawing/2014/main" id="{5A354CC7-EB68-2D08-37D5-2E2A9C554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932" y="34982"/>
            <a:ext cx="4015062" cy="3160056"/>
          </a:xfrm>
          <a:prstGeom prst="rect">
            <a:avLst/>
          </a:prstGeom>
        </p:spPr>
      </p:pic>
      <p:pic>
        <p:nvPicPr>
          <p:cNvPr id="12" name="Picture 11">
            <a:extLst>
              <a:ext uri="{FF2B5EF4-FFF2-40B4-BE49-F238E27FC236}">
                <a16:creationId xmlns:a16="http://schemas.microsoft.com/office/drawing/2014/main" id="{93EEDA40-A07A-25A9-CAF4-EF2F54B4F3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3" y="1"/>
            <a:ext cx="3776761" cy="2342548"/>
          </a:xfrm>
          <a:prstGeom prst="rect">
            <a:avLst/>
          </a:prstGeom>
        </p:spPr>
      </p:pic>
      <p:pic>
        <p:nvPicPr>
          <p:cNvPr id="14" name="Picture 13">
            <a:extLst>
              <a:ext uri="{FF2B5EF4-FFF2-40B4-BE49-F238E27FC236}">
                <a16:creationId xmlns:a16="http://schemas.microsoft.com/office/drawing/2014/main" id="{DC05799F-C866-E210-AB86-66C839C29E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33" y="4690786"/>
            <a:ext cx="3494080" cy="2167214"/>
          </a:xfrm>
          <a:prstGeom prst="rect">
            <a:avLst/>
          </a:prstGeom>
        </p:spPr>
      </p:pic>
    </p:spTree>
    <p:extLst>
      <p:ext uri="{BB962C8B-B14F-4D97-AF65-F5344CB8AC3E}">
        <p14:creationId xmlns:p14="http://schemas.microsoft.com/office/powerpoint/2010/main" val="5218044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D65E3-7B89-3F54-675E-3492D2541B9E}"/>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F95996C9-2ECD-6B81-4859-619C8C6639C1}"/>
              </a:ext>
            </a:extLst>
          </p:cNvPr>
          <p:cNvSpPr/>
          <p:nvPr/>
        </p:nvSpPr>
        <p:spPr>
          <a:xfrm rot="16200000">
            <a:off x="11249552" y="189814"/>
            <a:ext cx="1097280" cy="78761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3" name="Freeform: Shape 32">
            <a:extLst>
              <a:ext uri="{FF2B5EF4-FFF2-40B4-BE49-F238E27FC236}">
                <a16:creationId xmlns:a16="http://schemas.microsoft.com/office/drawing/2014/main" id="{441C5621-ED03-0196-3237-0C2C3813766C}"/>
              </a:ext>
            </a:extLst>
          </p:cNvPr>
          <p:cNvSpPr/>
          <p:nvPr/>
        </p:nvSpPr>
        <p:spPr>
          <a:xfrm rot="16200000">
            <a:off x="11249552" y="1327147"/>
            <a:ext cx="1097280" cy="78761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chemeClr val="bg1"/>
                </a:solidFill>
                <a:cs typeface="B Nazanin" panose="00000400000000000000" pitchFamily="2" charset="-78"/>
              </a:rPr>
              <a:t>مجموعه داده</a:t>
            </a:r>
            <a:endParaRPr lang="en-US" sz="2000" b="1" dirty="0">
              <a:solidFill>
                <a:schemeClr val="bg1"/>
              </a:solidFill>
              <a:cs typeface="B Nazanin" panose="00000400000000000000" pitchFamily="2" charset="-78"/>
            </a:endParaRPr>
          </a:p>
        </p:txBody>
      </p:sp>
      <p:sp>
        <p:nvSpPr>
          <p:cNvPr id="34" name="Freeform: Shape 33">
            <a:extLst>
              <a:ext uri="{FF2B5EF4-FFF2-40B4-BE49-F238E27FC236}">
                <a16:creationId xmlns:a16="http://schemas.microsoft.com/office/drawing/2014/main" id="{98ED47DE-B1D0-3C14-BC47-B303D57D6162}"/>
              </a:ext>
            </a:extLst>
          </p:cNvPr>
          <p:cNvSpPr/>
          <p:nvPr/>
        </p:nvSpPr>
        <p:spPr>
          <a:xfrm rot="16200000">
            <a:off x="11249552" y="2464480"/>
            <a:ext cx="1097280" cy="78761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39E37B"/>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chemeClr val="bg1"/>
                </a:solidFill>
                <a:cs typeface="B Nazanin" panose="00000400000000000000" pitchFamily="2" charset="-78"/>
              </a:rPr>
              <a:t>روش های مرجع</a:t>
            </a:r>
            <a:endParaRPr lang="en-US" sz="2000" b="1" dirty="0">
              <a:solidFill>
                <a:schemeClr val="bg1"/>
              </a:solidFill>
              <a:cs typeface="B Nazanin" panose="00000400000000000000" pitchFamily="2" charset="-78"/>
            </a:endParaRPr>
          </a:p>
        </p:txBody>
      </p:sp>
      <p:sp>
        <p:nvSpPr>
          <p:cNvPr id="35" name="Freeform: Shape 34">
            <a:extLst>
              <a:ext uri="{FF2B5EF4-FFF2-40B4-BE49-F238E27FC236}">
                <a16:creationId xmlns:a16="http://schemas.microsoft.com/office/drawing/2014/main" id="{44AAA235-360C-A465-C3F5-ACC35EE51D4A}"/>
              </a:ext>
            </a:extLst>
          </p:cNvPr>
          <p:cNvSpPr/>
          <p:nvPr/>
        </p:nvSpPr>
        <p:spPr>
          <a:xfrm rot="16200000">
            <a:off x="11249552" y="3601813"/>
            <a:ext cx="1097280" cy="78761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6" name="Freeform: Shape 35">
            <a:extLst>
              <a:ext uri="{FF2B5EF4-FFF2-40B4-BE49-F238E27FC236}">
                <a16:creationId xmlns:a16="http://schemas.microsoft.com/office/drawing/2014/main" id="{D1E4FFB2-CB2F-AC83-1AFA-B9EC5BBD7763}"/>
              </a:ext>
            </a:extLst>
          </p:cNvPr>
          <p:cNvSpPr/>
          <p:nvPr/>
        </p:nvSpPr>
        <p:spPr>
          <a:xfrm rot="16200000">
            <a:off x="11249552" y="4739146"/>
            <a:ext cx="1097280" cy="78761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53D3EAC1-60C8-6828-6D4B-AB14865A62A1}"/>
              </a:ext>
            </a:extLst>
          </p:cNvPr>
          <p:cNvSpPr/>
          <p:nvPr/>
        </p:nvSpPr>
        <p:spPr>
          <a:xfrm rot="16200000">
            <a:off x="11249552" y="5876479"/>
            <a:ext cx="1097280" cy="78761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0BAEDD"/>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chemeClr val="bg1"/>
                </a:solidFill>
                <a:cs typeface="B Nazanin" panose="00000400000000000000" pitchFamily="2" charset="-78"/>
              </a:rPr>
              <a:t>منابع</a:t>
            </a:r>
            <a:endParaRPr lang="en-US" sz="2000" b="1" dirty="0">
              <a:solidFill>
                <a:schemeClr val="bg1"/>
              </a:solidFill>
              <a:cs typeface="B Nazanin" panose="00000400000000000000" pitchFamily="2" charset="-78"/>
            </a:endParaRPr>
          </a:p>
        </p:txBody>
      </p:sp>
    </p:spTree>
    <p:extLst>
      <p:ext uri="{BB962C8B-B14F-4D97-AF65-F5344CB8AC3E}">
        <p14:creationId xmlns:p14="http://schemas.microsoft.com/office/powerpoint/2010/main" val="2209054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0">
        <p159:morph option="byObject"/>
      </p:transition>
    </mc:Choice>
    <mc:Fallback xmlns="">
      <p:transition spd="slow"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26428-C213-1413-B586-EDBAC5D0961E}"/>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B5E12F5B-C4B3-DC96-F6C7-C2FA49AEA903}"/>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4" name="Freeform: Shape 33">
            <a:extLst>
              <a:ext uri="{FF2B5EF4-FFF2-40B4-BE49-F238E27FC236}">
                <a16:creationId xmlns:a16="http://schemas.microsoft.com/office/drawing/2014/main" id="{89D3BFC7-DB7B-7549-F31A-835A10D4EDF8}"/>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46EC27"/>
                </a:solidFill>
                <a:cs typeface="B Nazanin" panose="00000400000000000000" pitchFamily="2" charset="-78"/>
              </a:rPr>
              <a:t>روش های مرجع</a:t>
            </a:r>
            <a:endParaRPr lang="en-US" sz="2000" b="1" dirty="0">
              <a:solidFill>
                <a:srgbClr val="46EC27"/>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5" name="Freeform: Shape 34">
            <a:extLst>
              <a:ext uri="{FF2B5EF4-FFF2-40B4-BE49-F238E27FC236}">
                <a16:creationId xmlns:a16="http://schemas.microsoft.com/office/drawing/2014/main" id="{661C896D-2300-4DF0-A631-026B9CB367A9}"/>
              </a:ext>
            </a:extLst>
          </p:cNvPr>
          <p:cNvSpPr/>
          <p:nvPr/>
        </p:nvSpPr>
        <p:spPr>
          <a:xfrm rot="16200000">
            <a:off x="11432432"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6" name="Freeform: Shape 35">
            <a:extLst>
              <a:ext uri="{FF2B5EF4-FFF2-40B4-BE49-F238E27FC236}">
                <a16:creationId xmlns:a16="http://schemas.microsoft.com/office/drawing/2014/main" id="{B0B37F54-A06C-81C1-F4CF-0A14F4AD1B13}"/>
              </a:ext>
            </a:extLst>
          </p:cNvPr>
          <p:cNvSpPr/>
          <p:nvPr/>
        </p:nvSpPr>
        <p:spPr>
          <a:xfrm rot="16200000">
            <a:off x="11432432"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 name="Freeform: Shape 2">
            <a:extLst>
              <a:ext uri="{FF2B5EF4-FFF2-40B4-BE49-F238E27FC236}">
                <a16:creationId xmlns:a16="http://schemas.microsoft.com/office/drawing/2014/main" id="{2056CCEB-DC2D-47C1-F223-9EF893932F68}"/>
              </a:ext>
            </a:extLst>
          </p:cNvPr>
          <p:cNvSpPr/>
          <p:nvPr/>
        </p:nvSpPr>
        <p:spPr>
          <a:xfrm rot="16200000">
            <a:off x="11432432"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B2F514"/>
                </a:solidFill>
                <a:cs typeface="B Nazanin" panose="00000400000000000000" pitchFamily="2" charset="-78"/>
              </a:rPr>
              <a:t>مجموعه داده</a:t>
            </a:r>
            <a:endParaRPr lang="en-US" sz="2000" b="1" dirty="0">
              <a:solidFill>
                <a:srgbClr val="B2F514"/>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2" name="Freeform: Shape 1">
            <a:extLst>
              <a:ext uri="{FF2B5EF4-FFF2-40B4-BE49-F238E27FC236}">
                <a16:creationId xmlns:a16="http://schemas.microsoft.com/office/drawing/2014/main" id="{DFD8AC17-96D9-5037-37B0-3826B3D850D6}"/>
              </a:ext>
            </a:extLst>
          </p:cNvPr>
          <p:cNvSpPr/>
          <p:nvPr/>
        </p:nvSpPr>
        <p:spPr>
          <a:xfrm rot="16200000">
            <a:off x="11085191"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chemeClr val="bg1"/>
                </a:solidFill>
                <a:cs typeface="B Nazanin" panose="00000400000000000000" pitchFamily="2" charset="-78"/>
              </a:rPr>
              <a:t>منابع</a:t>
            </a:r>
            <a:endParaRPr lang="en-US" sz="2000" b="1" dirty="0">
              <a:solidFill>
                <a:schemeClr val="bg1"/>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4" name="Content Placeholder 1">
            <a:extLst>
              <a:ext uri="{FF2B5EF4-FFF2-40B4-BE49-F238E27FC236}">
                <a16:creationId xmlns:a16="http://schemas.microsoft.com/office/drawing/2014/main" id="{8653FE8C-197F-05E5-48E5-633E177053AB}"/>
              </a:ext>
            </a:extLst>
          </p:cNvPr>
          <p:cNvSpPr>
            <a:spLocks noGrp="1"/>
          </p:cNvSpPr>
          <p:nvPr>
            <p:ph idx="1"/>
          </p:nvPr>
        </p:nvSpPr>
        <p:spPr>
          <a:xfrm>
            <a:off x="444042" y="133165"/>
            <a:ext cx="10077345" cy="6578353"/>
          </a:xfrm>
        </p:spPr>
        <p:txBody>
          <a:bodyPr>
            <a:normAutofit fontScale="85000" lnSpcReduction="20000"/>
          </a:bodyPr>
          <a:lstStyle/>
          <a:p>
            <a:pPr marL="342900" indent="-342900" algn="just">
              <a:lnSpc>
                <a:spcPct val="115000"/>
              </a:lnSpc>
              <a:buFont typeface="+mj-lt"/>
              <a:buAutoNum type="arabicPeriod"/>
            </a:pPr>
            <a:r>
              <a:rPr lang="en-US" sz="1800" dirty="0"/>
              <a:t>Chang Gong, </a:t>
            </a:r>
            <a:r>
              <a:rPr lang="en-US" sz="1800" dirty="0" err="1"/>
              <a:t>Wanrui</a:t>
            </a:r>
            <a:r>
              <a:rPr lang="en-US" sz="1800" dirty="0"/>
              <a:t> Bian, Z. Z. and Zheng, W. (2025). Pseudocode-injection magic: Enabling </a:t>
            </a:r>
            <a:r>
              <a:rPr lang="en-US" sz="1800" dirty="0" err="1"/>
              <a:t>llms</a:t>
            </a:r>
            <a:r>
              <a:rPr lang="en-US" sz="1800" dirty="0"/>
              <a:t> to tackle graph computational tasks.</a:t>
            </a:r>
          </a:p>
          <a:p>
            <a:pPr marL="342900" indent="-342900" algn="just">
              <a:lnSpc>
                <a:spcPct val="115000"/>
              </a:lnSpc>
              <a:buFont typeface="+mj-lt"/>
              <a:buAutoNum type="arabicPeriod"/>
            </a:pPr>
            <a:r>
              <a:rPr lang="en-US" sz="1800" dirty="0" err="1"/>
              <a:t>Chengrun</a:t>
            </a:r>
            <a:r>
              <a:rPr lang="en-US" sz="1800" dirty="0"/>
              <a:t> Yang, </a:t>
            </a:r>
            <a:r>
              <a:rPr lang="en-US" sz="1800" dirty="0" err="1"/>
              <a:t>Xuezhi</a:t>
            </a:r>
            <a:r>
              <a:rPr lang="en-US" sz="1800" dirty="0"/>
              <a:t> Wang, Y. L. H. L. Q. V. L. D. Z. and Chen, X. (2024). Large language models as optimizers.</a:t>
            </a:r>
          </a:p>
          <a:p>
            <a:pPr marL="342900" indent="-342900" algn="just">
              <a:lnSpc>
                <a:spcPct val="115000"/>
              </a:lnSpc>
              <a:buFont typeface="+mj-lt"/>
              <a:buAutoNum type="arabicPeriod"/>
            </a:pPr>
            <a:r>
              <a:rPr lang="en-US" sz="1800" dirty="0"/>
              <a:t>DeepSeek-AI (2025). Deepseek-r1: Incentivizing reasoning capability in </a:t>
            </a:r>
            <a:r>
              <a:rPr lang="en-US" sz="1800" dirty="0" err="1"/>
              <a:t>llms</a:t>
            </a:r>
            <a:r>
              <a:rPr lang="en-US" sz="1800" dirty="0"/>
              <a:t> via reinforcement learning.</a:t>
            </a:r>
          </a:p>
          <a:p>
            <a:pPr marL="342900" indent="-342900" algn="just">
              <a:lnSpc>
                <a:spcPct val="115000"/>
              </a:lnSpc>
              <a:buFont typeface="+mj-lt"/>
              <a:buAutoNum type="arabicPeriod"/>
            </a:pPr>
            <a:r>
              <a:rPr lang="en-US" sz="1800" dirty="0"/>
              <a:t>Goldberg and Lingle (1985). Comparative study of different representations in genetic algorithms for job shop </a:t>
            </a:r>
            <a:r>
              <a:rPr lang="en-US" sz="1800" dirty="0" err="1"/>
              <a:t>schedul</a:t>
            </a:r>
            <a:r>
              <a:rPr lang="en-US" sz="1800" dirty="0"/>
              <a:t> </a:t>
            </a:r>
            <a:r>
              <a:rPr lang="en-US" sz="1800" dirty="0" err="1"/>
              <a:t>ing</a:t>
            </a:r>
            <a:r>
              <a:rPr lang="en-US" sz="1800" dirty="0"/>
              <a:t> problem.</a:t>
            </a:r>
          </a:p>
          <a:p>
            <a:pPr marL="342900" indent="-342900" algn="just">
              <a:lnSpc>
                <a:spcPct val="115000"/>
              </a:lnSpc>
              <a:buFont typeface="+mj-lt"/>
              <a:buAutoNum type="arabicPeriod"/>
            </a:pPr>
            <a:r>
              <a:rPr lang="en-US" sz="1800" dirty="0" err="1"/>
              <a:t>Grefenstette</a:t>
            </a:r>
            <a:r>
              <a:rPr lang="en-US" sz="1800" dirty="0"/>
              <a:t>, R. G. and Gucht, D. V. (1985). Comparative study of different representations in genetic algorithms for job shop scheduling problem. </a:t>
            </a:r>
          </a:p>
          <a:p>
            <a:pPr marL="342900" indent="-342900" algn="just">
              <a:lnSpc>
                <a:spcPct val="115000"/>
              </a:lnSpc>
              <a:buFont typeface="+mj-lt"/>
              <a:buAutoNum type="arabicPeriod"/>
            </a:pPr>
            <a:r>
              <a:rPr lang="en-US" sz="1800" dirty="0" err="1"/>
              <a:t>Hanjun</a:t>
            </a:r>
            <a:r>
              <a:rPr lang="en-US" sz="1800" dirty="0"/>
              <a:t> Dai, Elias B. Khalil, Y. Z. B. D. and Song, L. (2018). Learning combinatorial optimization algorithms over graphs.</a:t>
            </a:r>
          </a:p>
          <a:p>
            <a:pPr marL="342900" indent="-342900" algn="just">
              <a:lnSpc>
                <a:spcPct val="115000"/>
              </a:lnSpc>
              <a:buFont typeface="+mj-lt"/>
              <a:buAutoNum type="arabicPeriod"/>
            </a:pPr>
            <a:r>
              <a:rPr lang="en-US" sz="1800" dirty="0"/>
              <a:t>Haoran Ye, Jiarui Wang, Z. C. F. B. C. H. H. K. J. P. and Song, G. (2024). </a:t>
            </a:r>
            <a:r>
              <a:rPr lang="en-US" sz="1800" dirty="0" err="1"/>
              <a:t>Reevo</a:t>
            </a:r>
            <a:r>
              <a:rPr lang="en-US" sz="1800" dirty="0"/>
              <a:t>: Large language models as hyper heuristics with reflective evolution.</a:t>
            </a:r>
          </a:p>
          <a:p>
            <a:pPr marL="342900" indent="-342900" algn="just">
              <a:lnSpc>
                <a:spcPct val="115000"/>
              </a:lnSpc>
              <a:buFont typeface="+mj-lt"/>
              <a:buAutoNum type="arabicPeriod"/>
            </a:pPr>
            <a:r>
              <a:rPr lang="en-US" sz="1800" dirty="0"/>
              <a:t>Jason Wei, </a:t>
            </a:r>
            <a:r>
              <a:rPr lang="en-US" sz="1800" dirty="0" err="1"/>
              <a:t>Xuezhi</a:t>
            </a:r>
            <a:r>
              <a:rPr lang="en-US" sz="1800" dirty="0"/>
              <a:t> Wang, D. S. M. B. B. I. F. X. E. H. C. Q. V. L. and Zhou, D. (2023). Chain-of-thought prompting elicits reasoning in large language models.</a:t>
            </a:r>
          </a:p>
          <a:p>
            <a:pPr marL="342900" indent="-342900" algn="just">
              <a:lnSpc>
                <a:spcPct val="115000"/>
              </a:lnSpc>
              <a:buFont typeface="+mj-lt"/>
              <a:buAutoNum type="arabicPeriod"/>
            </a:pPr>
            <a:r>
              <a:rPr lang="en-US" sz="1800" dirty="0" err="1"/>
              <a:t>LeonardodeMoura</a:t>
            </a:r>
            <a:r>
              <a:rPr lang="en-US" sz="1800" dirty="0"/>
              <a:t>, N.B.(2008). Z3: </a:t>
            </a:r>
            <a:r>
              <a:rPr lang="en-US" sz="1800" dirty="0" err="1"/>
              <a:t>anefficientsmtsolver</a:t>
            </a:r>
            <a:r>
              <a:rPr lang="en-US" sz="1800" dirty="0"/>
              <a:t>.</a:t>
            </a:r>
          </a:p>
          <a:p>
            <a:pPr marL="342900" indent="-342900" algn="just">
              <a:lnSpc>
                <a:spcPct val="115000"/>
              </a:lnSpc>
              <a:buFont typeface="+mj-lt"/>
              <a:buAutoNum type="arabicPeriod"/>
            </a:pPr>
            <a:r>
              <a:rPr lang="en-US" sz="1800" dirty="0"/>
              <a:t>Marcelo Prates, Pedro Avelar, H. L. L. C. L. and Vardi, M. Y. (2018). Learning to solve np-complete problems: A graph neural network for decision tsp.</a:t>
            </a:r>
          </a:p>
          <a:p>
            <a:pPr marL="342900" indent="-342900" algn="just">
              <a:lnSpc>
                <a:spcPct val="115000"/>
              </a:lnSpc>
              <a:buFont typeface="+mj-lt"/>
              <a:buAutoNum type="arabicPeriod"/>
            </a:pPr>
            <a:r>
              <a:rPr lang="en-US" sz="1800" dirty="0"/>
              <a:t>Mostafa </a:t>
            </a:r>
            <a:r>
              <a:rPr lang="en-US" sz="1800" dirty="0" err="1"/>
              <a:t>Elhoushi</a:t>
            </a:r>
            <a:r>
              <a:rPr lang="en-US" sz="1800" dirty="0"/>
              <a:t>, Akshat Shrivastava, D. L. B. H. B. W. L. L. A. M. B. A. S. A. A. R. A. A. A. B. C. C. J.-W. (2024). </a:t>
            </a:r>
            <a:r>
              <a:rPr lang="en-US" sz="1800" dirty="0" err="1"/>
              <a:t>Layerskip</a:t>
            </a:r>
            <a:r>
              <a:rPr lang="en-US" sz="1800" dirty="0"/>
              <a:t>: Enabling early exit inference and self speculative decoding.</a:t>
            </a:r>
          </a:p>
          <a:p>
            <a:pPr marL="342900" indent="-342900" algn="just">
              <a:lnSpc>
                <a:spcPct val="115000"/>
              </a:lnSpc>
              <a:buFont typeface="+mj-lt"/>
              <a:buAutoNum type="arabicPeriod"/>
            </a:pPr>
            <a:r>
              <a:rPr lang="en-US" sz="1800" dirty="0"/>
              <a:t>Zhihong Shao, </a:t>
            </a:r>
            <a:r>
              <a:rPr lang="en-US" sz="1800" dirty="0" err="1"/>
              <a:t>Peiyi</a:t>
            </a:r>
            <a:r>
              <a:rPr lang="en-US" sz="1800" dirty="0"/>
              <a:t> Wang, Q. Z. R. X. J. S. X. B. H. Z. M. Z. Y. L. Y. W. D. G. (2024). </a:t>
            </a:r>
            <a:r>
              <a:rPr lang="en-US" sz="1800" dirty="0" err="1"/>
              <a:t>Deepseekmath</a:t>
            </a:r>
            <a:r>
              <a:rPr lang="en-US" sz="1800" dirty="0"/>
              <a:t>: Pushing the limits of mathematical reasoning in open language mod </a:t>
            </a:r>
            <a:r>
              <a:rPr lang="en-US" sz="1800" dirty="0" err="1"/>
              <a:t>els</a:t>
            </a:r>
            <a:r>
              <a:rPr lang="en-US" sz="1800" dirty="0"/>
              <a:t>.</a:t>
            </a:r>
            <a:endParaRPr lang="fa-IR" sz="1800" dirty="0"/>
          </a:p>
          <a:p>
            <a:pPr marL="342900" indent="-342900" algn="just">
              <a:lnSpc>
                <a:spcPct val="115000"/>
              </a:lnSpc>
              <a:buFont typeface="+mj-lt"/>
              <a:buAutoNum type="arabicPeriod"/>
            </a:pPr>
            <a:r>
              <a:rPr lang="en-US" sz="1800" dirty="0" err="1"/>
              <a:t>Shunyu</a:t>
            </a:r>
            <a:r>
              <a:rPr lang="en-US" sz="1800" dirty="0"/>
              <a:t> Yao, Jeffrey Zhao, D. Y. N. D. I. S. K. N. Y. C. (2023). React: Synergizing reasoning and acting in </a:t>
            </a:r>
            <a:r>
              <a:rPr lang="en-US" sz="1800" dirty="0" err="1"/>
              <a:t>lan</a:t>
            </a:r>
            <a:r>
              <a:rPr lang="en-US" sz="1800" dirty="0"/>
              <a:t> </a:t>
            </a:r>
            <a:r>
              <a:rPr lang="en-US" sz="1800" dirty="0" err="1"/>
              <a:t>guage</a:t>
            </a:r>
            <a:r>
              <a:rPr lang="en-US" sz="1800" dirty="0"/>
              <a:t> models.</a:t>
            </a:r>
          </a:p>
        </p:txBody>
      </p:sp>
    </p:spTree>
    <p:extLst>
      <p:ext uri="{BB962C8B-B14F-4D97-AF65-F5344CB8AC3E}">
        <p14:creationId xmlns:p14="http://schemas.microsoft.com/office/powerpoint/2010/main" val="10054543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90EC76-F6A1-4575-8D56-703D8B511210}"/>
              </a:ext>
            </a:extLst>
          </p:cNvPr>
          <p:cNvSpPr>
            <a:spLocks noGrp="1"/>
          </p:cNvSpPr>
          <p:nvPr>
            <p:ph type="ctrTitle"/>
          </p:nvPr>
        </p:nvSpPr>
        <p:spPr>
          <a:xfrm>
            <a:off x="1524000" y="1122362"/>
            <a:ext cx="9144000" cy="4819233"/>
          </a:xfrm>
        </p:spPr>
        <p:txBody>
          <a:bodyPr/>
          <a:lstStyle/>
          <a:p>
            <a:r>
              <a:rPr lang="fa-IR" dirty="0">
                <a:solidFill>
                  <a:srgbClr val="242A64"/>
                </a:solidFill>
                <a:cs typeface="A Iranian Sans" panose="01000500000000020002" pitchFamily="2" charset="-78"/>
              </a:rPr>
              <a:t>با تشکر از توجه شما</a:t>
            </a:r>
            <a:endParaRPr lang="en-US" dirty="0"/>
          </a:p>
        </p:txBody>
      </p:sp>
      <p:pic>
        <p:nvPicPr>
          <p:cNvPr id="6" name="Picture 5">
            <a:extLst>
              <a:ext uri="{FF2B5EF4-FFF2-40B4-BE49-F238E27FC236}">
                <a16:creationId xmlns:a16="http://schemas.microsoft.com/office/drawing/2014/main" id="{60B69721-3C5E-32D2-2F27-3420C0E92A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390" y="518452"/>
            <a:ext cx="4081220" cy="4054290"/>
          </a:xfrm>
          <a:prstGeom prst="rect">
            <a:avLst/>
          </a:prstGeom>
        </p:spPr>
      </p:pic>
    </p:spTree>
    <p:extLst>
      <p:ext uri="{BB962C8B-B14F-4D97-AF65-F5344CB8AC3E}">
        <p14:creationId xmlns:p14="http://schemas.microsoft.com/office/powerpoint/2010/main" val="2147425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B71E7-E7BB-A112-1A9F-256F165A7533}"/>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0099F028-7259-09DB-8D2C-22D7A1203499}"/>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3" name="Freeform: Shape 32">
            <a:extLst>
              <a:ext uri="{FF2B5EF4-FFF2-40B4-BE49-F238E27FC236}">
                <a16:creationId xmlns:a16="http://schemas.microsoft.com/office/drawing/2014/main" id="{AF84D893-854A-DE11-38E8-ECD63C08FCE6}"/>
              </a:ext>
            </a:extLst>
          </p:cNvPr>
          <p:cNvSpPr/>
          <p:nvPr/>
        </p:nvSpPr>
        <p:spPr>
          <a:xfrm rot="16200000">
            <a:off x="11432432"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chemeClr val="bg1"/>
                </a:solidFill>
                <a:cs typeface="B Nazanin" panose="00000400000000000000" pitchFamily="2" charset="-78"/>
              </a:rPr>
              <a:t>مجموعه داده</a:t>
            </a:r>
            <a:endParaRPr lang="en-US" sz="2000" b="1" dirty="0">
              <a:solidFill>
                <a:schemeClr val="bg1"/>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4" name="Freeform: Shape 33">
            <a:extLst>
              <a:ext uri="{FF2B5EF4-FFF2-40B4-BE49-F238E27FC236}">
                <a16:creationId xmlns:a16="http://schemas.microsoft.com/office/drawing/2014/main" id="{739342C1-9E3A-9879-B601-FEFA04979F02}"/>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chemeClr val="bg1"/>
                </a:solidFill>
                <a:cs typeface="B Nazanin" panose="00000400000000000000" pitchFamily="2" charset="-78"/>
              </a:rPr>
              <a:t>روش های مرجع</a:t>
            </a:r>
            <a:endParaRPr lang="en-US" sz="2000" b="1" dirty="0">
              <a:solidFill>
                <a:schemeClr val="bg1"/>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5" name="Freeform: Shape 34">
            <a:extLst>
              <a:ext uri="{FF2B5EF4-FFF2-40B4-BE49-F238E27FC236}">
                <a16:creationId xmlns:a16="http://schemas.microsoft.com/office/drawing/2014/main" id="{79DEBFAA-7725-4F7E-A913-C191F79E5186}"/>
              </a:ext>
            </a:extLst>
          </p:cNvPr>
          <p:cNvSpPr/>
          <p:nvPr/>
        </p:nvSpPr>
        <p:spPr>
          <a:xfrm rot="16200000">
            <a:off x="11432432"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6" name="Freeform: Shape 35">
            <a:extLst>
              <a:ext uri="{FF2B5EF4-FFF2-40B4-BE49-F238E27FC236}">
                <a16:creationId xmlns:a16="http://schemas.microsoft.com/office/drawing/2014/main" id="{23FE7AED-06B4-72CF-A2FC-C61E06DE04C4}"/>
              </a:ext>
            </a:extLst>
          </p:cNvPr>
          <p:cNvSpPr/>
          <p:nvPr/>
        </p:nvSpPr>
        <p:spPr>
          <a:xfrm rot="16200000">
            <a:off x="11432432"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A49B0FA7-CFA0-CBF3-D85E-1D9FB6BDCD63}"/>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chemeClr val="bg1"/>
                </a:solidFill>
                <a:cs typeface="B Nazanin" panose="00000400000000000000" pitchFamily="2" charset="-78"/>
              </a:rPr>
              <a:t>منابع</a:t>
            </a:r>
            <a:endParaRPr lang="en-US" sz="2000" b="1" dirty="0">
              <a:solidFill>
                <a:schemeClr val="bg1"/>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Tree>
    <p:extLst>
      <p:ext uri="{BB962C8B-B14F-4D97-AF65-F5344CB8AC3E}">
        <p14:creationId xmlns:p14="http://schemas.microsoft.com/office/powerpoint/2010/main" val="223064552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C3A30-45A4-AB9E-988E-A088CB8A3374}"/>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82AC54B3-4246-5FD2-A210-13C16F0FB919}"/>
              </a:ext>
            </a:extLst>
          </p:cNvPr>
          <p:cNvSpPr/>
          <p:nvPr/>
        </p:nvSpPr>
        <p:spPr>
          <a:xfrm rot="16200000">
            <a:off x="1106667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3" name="Freeform: Shape 32">
            <a:extLst>
              <a:ext uri="{FF2B5EF4-FFF2-40B4-BE49-F238E27FC236}">
                <a16:creationId xmlns:a16="http://schemas.microsoft.com/office/drawing/2014/main" id="{3797B7C6-9DEF-A7E2-F8A2-E5E855138882}"/>
              </a:ext>
            </a:extLst>
          </p:cNvPr>
          <p:cNvSpPr/>
          <p:nvPr/>
        </p:nvSpPr>
        <p:spPr>
          <a:xfrm rot="16200000">
            <a:off x="11432432"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B2F514"/>
                </a:solidFill>
                <a:cs typeface="B Nazanin" panose="00000400000000000000" pitchFamily="2" charset="-78"/>
              </a:rPr>
              <a:t>مجموعه داده</a:t>
            </a:r>
            <a:endParaRPr lang="en-US" sz="2000" b="1" dirty="0">
              <a:solidFill>
                <a:srgbClr val="B2F514"/>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4" name="Freeform: Shape 33">
            <a:extLst>
              <a:ext uri="{FF2B5EF4-FFF2-40B4-BE49-F238E27FC236}">
                <a16:creationId xmlns:a16="http://schemas.microsoft.com/office/drawing/2014/main" id="{E971441A-FE62-C7FD-240B-3CA79690E0F2}"/>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46EC27"/>
                </a:solidFill>
                <a:cs typeface="B Nazanin" panose="00000400000000000000" pitchFamily="2" charset="-78"/>
              </a:rPr>
              <a:t>روش های مرجع</a:t>
            </a:r>
            <a:endParaRPr lang="en-US" sz="2000" b="1" dirty="0">
              <a:solidFill>
                <a:srgbClr val="46EC27"/>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5" name="Freeform: Shape 34">
            <a:extLst>
              <a:ext uri="{FF2B5EF4-FFF2-40B4-BE49-F238E27FC236}">
                <a16:creationId xmlns:a16="http://schemas.microsoft.com/office/drawing/2014/main" id="{9665F0FA-4005-738B-8D77-B752823C7155}"/>
              </a:ext>
            </a:extLst>
          </p:cNvPr>
          <p:cNvSpPr/>
          <p:nvPr/>
        </p:nvSpPr>
        <p:spPr>
          <a:xfrm rot="16200000">
            <a:off x="11432432"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6" name="Freeform: Shape 35">
            <a:extLst>
              <a:ext uri="{FF2B5EF4-FFF2-40B4-BE49-F238E27FC236}">
                <a16:creationId xmlns:a16="http://schemas.microsoft.com/office/drawing/2014/main" id="{FF945B57-BD36-9E71-4433-0C20257F81BF}"/>
              </a:ext>
            </a:extLst>
          </p:cNvPr>
          <p:cNvSpPr/>
          <p:nvPr/>
        </p:nvSpPr>
        <p:spPr>
          <a:xfrm rot="16200000">
            <a:off x="11432432"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DD922519-30C1-272E-C946-2D5A879DA35D}"/>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5B9BD5"/>
                </a:solidFill>
                <a:cs typeface="B Nazanin" panose="00000400000000000000" pitchFamily="2" charset="-78"/>
              </a:rPr>
              <a:t>منابع</a:t>
            </a:r>
            <a:endParaRPr lang="en-US" sz="2000" b="1" dirty="0">
              <a:solidFill>
                <a:srgbClr val="5B9BD5"/>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pic>
        <p:nvPicPr>
          <p:cNvPr id="8" name="Picture 7">
            <a:extLst>
              <a:ext uri="{FF2B5EF4-FFF2-40B4-BE49-F238E27FC236}">
                <a16:creationId xmlns:a16="http://schemas.microsoft.com/office/drawing/2014/main" id="{219193A7-1F8B-9C84-AC4D-3552652FC633}"/>
              </a:ext>
            </a:extLst>
          </p:cNvPr>
          <p:cNvPicPr>
            <a:picLocks noChangeAspect="1"/>
          </p:cNvPicPr>
          <p:nvPr/>
        </p:nvPicPr>
        <p:blipFill>
          <a:blip r:embed="rId3">
            <a:duotone>
              <a:prstClr val="black"/>
              <a:srgbClr val="FFE8ED">
                <a:tint val="45000"/>
                <a:satMod val="400000"/>
              </a:srgbClr>
            </a:duotone>
            <a:extLst>
              <a:ext uri="{28A0092B-C50C-407E-A947-70E740481C1C}">
                <a14:useLocalDpi xmlns:a14="http://schemas.microsoft.com/office/drawing/2010/main" val="0"/>
              </a:ext>
            </a:extLst>
          </a:blip>
          <a:srcRect t="373" b="5954"/>
          <a:stretch>
            <a:fillRect/>
          </a:stretch>
        </p:blipFill>
        <p:spPr>
          <a:xfrm>
            <a:off x="1139942" y="3446981"/>
            <a:ext cx="4545558" cy="2827397"/>
          </a:xfrm>
          <a:prstGeom prst="rect">
            <a:avLst/>
          </a:prstGeom>
        </p:spPr>
      </p:pic>
      <p:pic>
        <p:nvPicPr>
          <p:cNvPr id="4098" name="Picture 2" descr="Welcome file · GitHub">
            <a:extLst>
              <a:ext uri="{FF2B5EF4-FFF2-40B4-BE49-F238E27FC236}">
                <a16:creationId xmlns:a16="http://schemas.microsoft.com/office/drawing/2014/main" id="{2C7B3072-53E0-FE90-CA39-9A415FCF3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164" y="3260421"/>
            <a:ext cx="4240310" cy="31265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184ABB-6215-A4F2-9AC8-6C2A2747CE57}"/>
              </a:ext>
            </a:extLst>
          </p:cNvPr>
          <p:cNvSpPr txBox="1"/>
          <p:nvPr/>
        </p:nvSpPr>
        <p:spPr>
          <a:xfrm>
            <a:off x="1025595" y="365298"/>
            <a:ext cx="9319809" cy="2492990"/>
          </a:xfrm>
          <a:prstGeom prst="rect">
            <a:avLst/>
          </a:prstGeom>
          <a:noFill/>
        </p:spPr>
        <p:txBody>
          <a:bodyPr wrap="square">
            <a:spAutoFit/>
          </a:bodyPr>
          <a:lstStyle/>
          <a:p>
            <a:pPr algn="just" rtl="1"/>
            <a:r>
              <a:rPr lang="fa-IR" sz="2400" b="1" dirty="0">
                <a:solidFill>
                  <a:srgbClr val="FFC000"/>
                </a:solidFill>
                <a:cs typeface="B Nazanin" panose="00000400000000000000" pitchFamily="2" charset="-78"/>
              </a:rPr>
              <a:t>مسائل</a:t>
            </a:r>
            <a:r>
              <a:rPr lang="en-US" sz="2400" b="1" dirty="0">
                <a:solidFill>
                  <a:srgbClr val="FFC000"/>
                </a:solidFill>
                <a:cs typeface="B Nazanin" panose="00000400000000000000" pitchFamily="2" charset="-78"/>
              </a:rPr>
              <a:t>NP </a:t>
            </a:r>
            <a:r>
              <a:rPr lang="fa-IR" sz="2400" b="1" dirty="0">
                <a:solidFill>
                  <a:srgbClr val="FFC000"/>
                </a:solidFill>
                <a:cs typeface="B Nazanin" panose="00000400000000000000" pitchFamily="2" charset="-78"/>
              </a:rPr>
              <a:t>:</a:t>
            </a:r>
            <a:endParaRPr lang="en-US" sz="2400" b="1" dirty="0">
              <a:solidFill>
                <a:srgbClr val="FFC000"/>
              </a:solidFill>
              <a:cs typeface="B Nazanin" panose="00000400000000000000" pitchFamily="2" charset="-78"/>
            </a:endParaRPr>
          </a:p>
          <a:p>
            <a:pPr algn="just" rtl="1"/>
            <a:endParaRPr lang="fa-IR" sz="2400" b="1" dirty="0">
              <a:solidFill>
                <a:srgbClr val="FFC000"/>
              </a:solidFill>
              <a:cs typeface="B Nazanin" panose="00000400000000000000" pitchFamily="2" charset="-78"/>
            </a:endParaRPr>
          </a:p>
          <a:p>
            <a:pPr algn="just" rtl="1"/>
            <a:r>
              <a:rPr lang="fa-IR" dirty="0">
                <a:cs typeface="B Nazanin" panose="00000400000000000000" pitchFamily="2" charset="-78"/>
              </a:rPr>
              <a:t>مسائل </a:t>
            </a:r>
            <a:r>
              <a:rPr lang="en-US" dirty="0">
                <a:cs typeface="B Nazanin" panose="00000400000000000000" pitchFamily="2" charset="-78"/>
              </a:rPr>
              <a:t>NP</a:t>
            </a:r>
            <a:r>
              <a:rPr lang="fa-IR" dirty="0">
                <a:cs typeface="B Nazanin" panose="00000400000000000000" pitchFamily="2" charset="-78"/>
              </a:rPr>
              <a:t> </a:t>
            </a:r>
            <a:r>
              <a:rPr lang="ar-SA" dirty="0">
                <a:cs typeface="B Nazanin" panose="00000400000000000000" pitchFamily="2" charset="-78"/>
              </a:rPr>
              <a:t>یا </a:t>
            </a:r>
            <a:r>
              <a:rPr lang="en-US" dirty="0">
                <a:cs typeface="B Nazanin" panose="00000400000000000000" pitchFamily="2" charset="-78"/>
              </a:rPr>
              <a:t> (Nondeterministic Polynomial time)</a:t>
            </a:r>
            <a:r>
              <a:rPr lang="ar-SA" dirty="0">
                <a:cs typeface="B Nazanin" panose="00000400000000000000" pitchFamily="2" charset="-78"/>
              </a:rPr>
              <a:t>دست</a:t>
            </a:r>
            <a:r>
              <a:rPr lang="fa-IR" dirty="0">
                <a:cs typeface="B Nazanin" panose="00000400000000000000" pitchFamily="2" charset="-78"/>
              </a:rPr>
              <a:t>ه </a:t>
            </a:r>
            <a:r>
              <a:rPr lang="ar-SA" dirty="0">
                <a:cs typeface="B Nazanin" panose="00000400000000000000" pitchFamily="2" charset="-78"/>
              </a:rPr>
              <a:t>ای از مسائل در علوم کامپیوتر هستند که بررسی صحت یک جواب پیشنهادی برای آن‌ها در زمان چندجمله</a:t>
            </a:r>
            <a:r>
              <a:rPr lang="fa-IR" dirty="0">
                <a:cs typeface="B Nazanin" panose="00000400000000000000" pitchFamily="2" charset="-78"/>
              </a:rPr>
              <a:t> </a:t>
            </a:r>
            <a:r>
              <a:rPr lang="ar-SA" dirty="0">
                <a:cs typeface="B Nazanin" panose="00000400000000000000" pitchFamily="2" charset="-78"/>
              </a:rPr>
              <a:t>ای</a:t>
            </a:r>
            <a:r>
              <a:rPr lang="fa-IR" dirty="0">
                <a:cs typeface="B Nazanin" panose="00000400000000000000" pitchFamily="2" charset="-78"/>
              </a:rPr>
              <a:t> (</a:t>
            </a:r>
            <a:r>
              <a:rPr lang="en-US" dirty="0">
                <a:cs typeface="B Nazanin" panose="00000400000000000000" pitchFamily="2" charset="-78"/>
              </a:rPr>
              <a:t>Polynomial time</a:t>
            </a:r>
            <a:r>
              <a:rPr lang="fa-IR" dirty="0">
                <a:cs typeface="B Nazanin" panose="00000400000000000000" pitchFamily="2" charset="-78"/>
              </a:rPr>
              <a:t>) ا</a:t>
            </a:r>
            <a:r>
              <a:rPr lang="ar-SA" dirty="0">
                <a:cs typeface="B Nazanin" panose="00000400000000000000" pitchFamily="2" charset="-78"/>
              </a:rPr>
              <a:t>مکا</a:t>
            </a:r>
            <a:r>
              <a:rPr lang="fa-IR" dirty="0">
                <a:cs typeface="B Nazanin" panose="00000400000000000000" pitchFamily="2" charset="-78"/>
              </a:rPr>
              <a:t>ن </a:t>
            </a:r>
            <a:r>
              <a:rPr lang="ar-SA" dirty="0">
                <a:cs typeface="B Nazanin" panose="00000400000000000000" pitchFamily="2" charset="-78"/>
              </a:rPr>
              <a:t>پذیر است</a:t>
            </a:r>
            <a:r>
              <a:rPr lang="fa-IR" dirty="0">
                <a:cs typeface="B Nazanin" panose="00000400000000000000" pitchFamily="2" charset="-78"/>
              </a:rPr>
              <a:t> ولی </a:t>
            </a:r>
            <a:r>
              <a:rPr lang="ar-SA" dirty="0">
                <a:cs typeface="B Nazanin" panose="00000400000000000000" pitchFamily="2" charset="-78"/>
              </a:rPr>
              <a:t>پیدا کردن خود جواب ممکن است بسیار سخت و زما</a:t>
            </a:r>
            <a:r>
              <a:rPr lang="fa-IR" dirty="0">
                <a:cs typeface="B Nazanin" panose="00000400000000000000" pitchFamily="2" charset="-78"/>
              </a:rPr>
              <a:t>ن </a:t>
            </a:r>
            <a:r>
              <a:rPr lang="ar-SA" dirty="0">
                <a:cs typeface="B Nazanin" panose="00000400000000000000" pitchFamily="2" charset="-78"/>
              </a:rPr>
              <a:t>بر باشد. به عبارت دیگر اگر کسی یک پاسخ برای چنین مسائلی به ما بدهد، می‌توانیم به‌سرعت (در زمان چندجمله</a:t>
            </a:r>
            <a:r>
              <a:rPr lang="fa-IR" dirty="0">
                <a:cs typeface="B Nazanin" panose="00000400000000000000" pitchFamily="2" charset="-78"/>
              </a:rPr>
              <a:t> </a:t>
            </a:r>
            <a:r>
              <a:rPr lang="ar-SA" dirty="0">
                <a:cs typeface="B Nazanin" panose="00000400000000000000" pitchFamily="2" charset="-78"/>
              </a:rPr>
              <a:t>ای) بررسی کنیم که آیا آن پاسخ درست است یا خیر. بسیاری از مسائل معروف مانند مسئله فروشنده دوره‌گرد </a:t>
            </a:r>
            <a:r>
              <a:rPr lang="fa-IR" dirty="0">
                <a:cs typeface="B Nazanin" panose="00000400000000000000" pitchFamily="2" charset="-78"/>
              </a:rPr>
              <a:t>و </a:t>
            </a:r>
            <a:r>
              <a:rPr lang="ar-SA" dirty="0">
                <a:cs typeface="B Nazanin" panose="00000400000000000000" pitchFamily="2" charset="-78"/>
              </a:rPr>
              <a:t>مسئله</a:t>
            </a:r>
            <a:r>
              <a:rPr lang="fa-IR" dirty="0">
                <a:cs typeface="B Nazanin" panose="00000400000000000000" pitchFamily="2" charset="-78"/>
              </a:rPr>
              <a:t> </a:t>
            </a:r>
            <a:r>
              <a:rPr lang="en-US" dirty="0">
                <a:cs typeface="B Nazanin" panose="00000400000000000000" pitchFamily="2" charset="-78"/>
              </a:rPr>
              <a:t>3SAT</a:t>
            </a:r>
            <a:r>
              <a:rPr lang="fa-IR" dirty="0">
                <a:cs typeface="B Nazanin" panose="00000400000000000000" pitchFamily="2" charset="-78"/>
              </a:rPr>
              <a:t> </a:t>
            </a:r>
            <a:r>
              <a:rPr lang="ar-SA" dirty="0">
                <a:cs typeface="B Nazanin" panose="00000400000000000000" pitchFamily="2" charset="-78"/>
              </a:rPr>
              <a:t>در این دسته قرار دارند. اهمیت مسائل </a:t>
            </a:r>
            <a:r>
              <a:rPr lang="en-US" dirty="0">
                <a:cs typeface="B Nazanin" panose="00000400000000000000" pitchFamily="2" charset="-78"/>
              </a:rPr>
              <a:t>NP</a:t>
            </a:r>
            <a:r>
              <a:rPr lang="fa-IR" dirty="0">
                <a:cs typeface="B Nazanin" panose="00000400000000000000" pitchFamily="2" charset="-78"/>
              </a:rPr>
              <a:t> </a:t>
            </a:r>
            <a:r>
              <a:rPr lang="en-US" dirty="0">
                <a:cs typeface="B Nazanin" panose="00000400000000000000" pitchFamily="2" charset="-78"/>
              </a:rPr>
              <a:t> </a:t>
            </a:r>
            <a:r>
              <a:rPr lang="ar-SA" dirty="0">
                <a:cs typeface="B Nazanin" panose="00000400000000000000" pitchFamily="2" charset="-78"/>
              </a:rPr>
              <a:t>در این است که ارتباط نزدیکی با مفهوم </a:t>
            </a:r>
            <a:r>
              <a:rPr lang="en-US" dirty="0">
                <a:cs typeface="B Nazanin" panose="00000400000000000000" pitchFamily="2" charset="-78"/>
              </a:rPr>
              <a:t>NP-Complete</a:t>
            </a:r>
            <a:r>
              <a:rPr lang="fa-IR" dirty="0">
                <a:cs typeface="B Nazanin" panose="00000400000000000000" pitchFamily="2" charset="-78"/>
              </a:rPr>
              <a:t> </a:t>
            </a:r>
            <a:r>
              <a:rPr lang="en-US" dirty="0">
                <a:cs typeface="B Nazanin" panose="00000400000000000000" pitchFamily="2" charset="-78"/>
              </a:rPr>
              <a:t> </a:t>
            </a:r>
            <a:r>
              <a:rPr lang="ar-SA" dirty="0">
                <a:cs typeface="B Nazanin" panose="00000400000000000000" pitchFamily="2" charset="-78"/>
              </a:rPr>
              <a:t>دارند</a:t>
            </a:r>
            <a:r>
              <a:rPr lang="fa-IR" dirty="0">
                <a:cs typeface="B Nazanin" panose="00000400000000000000" pitchFamily="2" charset="-78"/>
              </a:rPr>
              <a:t>.</a:t>
            </a:r>
            <a:r>
              <a:rPr lang="ar-SA" dirty="0">
                <a:cs typeface="B Nazanin" panose="00000400000000000000" pitchFamily="2" charset="-78"/>
              </a:rPr>
              <a:t> یعنی مسائلی که اگر حتی یکی از آن‌ها در زمان چندجمله‌ای حل شود، تمام مسائل </a:t>
            </a:r>
            <a:r>
              <a:rPr lang="en-US" dirty="0">
                <a:cs typeface="B Nazanin" panose="00000400000000000000" pitchFamily="2" charset="-78"/>
              </a:rPr>
              <a:t>NP</a:t>
            </a:r>
            <a:r>
              <a:rPr lang="fa-IR" dirty="0">
                <a:cs typeface="B Nazanin" panose="00000400000000000000" pitchFamily="2" charset="-78"/>
              </a:rPr>
              <a:t> </a:t>
            </a:r>
            <a:r>
              <a:rPr lang="en-US" dirty="0">
                <a:cs typeface="B Nazanin" panose="00000400000000000000" pitchFamily="2" charset="-78"/>
              </a:rPr>
              <a:t> </a:t>
            </a:r>
            <a:r>
              <a:rPr lang="ar-SA" dirty="0">
                <a:cs typeface="B Nazanin" panose="00000400000000000000" pitchFamily="2" charset="-78"/>
              </a:rPr>
              <a:t>نیز به‌طور کارآمد حل خواهند شد.</a:t>
            </a:r>
            <a:endParaRPr lang="en-US" dirty="0">
              <a:cs typeface="B Nazanin" panose="00000400000000000000" pitchFamily="2" charset="-78"/>
            </a:endParaRPr>
          </a:p>
        </p:txBody>
      </p:sp>
    </p:spTree>
    <p:extLst>
      <p:ext uri="{BB962C8B-B14F-4D97-AF65-F5344CB8AC3E}">
        <p14:creationId xmlns:p14="http://schemas.microsoft.com/office/powerpoint/2010/main" val="32697310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E4CB7-C089-A829-2977-6425544F1C26}"/>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D07B4D80-A5A8-6967-7ED4-D07F40F5737E}"/>
              </a:ext>
            </a:extLst>
          </p:cNvPr>
          <p:cNvSpPr/>
          <p:nvPr/>
        </p:nvSpPr>
        <p:spPr>
          <a:xfrm rot="16200000">
            <a:off x="1106667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3" name="Freeform: Shape 32">
            <a:extLst>
              <a:ext uri="{FF2B5EF4-FFF2-40B4-BE49-F238E27FC236}">
                <a16:creationId xmlns:a16="http://schemas.microsoft.com/office/drawing/2014/main" id="{B5AC2252-08B3-A6EA-0067-25B1E81893E9}"/>
              </a:ext>
            </a:extLst>
          </p:cNvPr>
          <p:cNvSpPr/>
          <p:nvPr/>
        </p:nvSpPr>
        <p:spPr>
          <a:xfrm rot="16200000">
            <a:off x="11432432"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B2F514"/>
                </a:solidFill>
                <a:cs typeface="B Nazanin" panose="00000400000000000000" pitchFamily="2" charset="-78"/>
              </a:rPr>
              <a:t>مجموعه داده</a:t>
            </a:r>
            <a:endParaRPr lang="en-US" sz="2000" b="1" dirty="0">
              <a:solidFill>
                <a:srgbClr val="B2F514"/>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4" name="Freeform: Shape 33">
            <a:extLst>
              <a:ext uri="{FF2B5EF4-FFF2-40B4-BE49-F238E27FC236}">
                <a16:creationId xmlns:a16="http://schemas.microsoft.com/office/drawing/2014/main" id="{89241DC7-52E1-C9A1-33E3-6E340E520F8D}"/>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46EC27"/>
                </a:solidFill>
                <a:cs typeface="B Nazanin" panose="00000400000000000000" pitchFamily="2" charset="-78"/>
              </a:rPr>
              <a:t>روش های مرجع</a:t>
            </a:r>
            <a:endParaRPr lang="en-US" sz="2000" b="1" dirty="0">
              <a:solidFill>
                <a:srgbClr val="46EC27"/>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5" name="Freeform: Shape 34">
            <a:extLst>
              <a:ext uri="{FF2B5EF4-FFF2-40B4-BE49-F238E27FC236}">
                <a16:creationId xmlns:a16="http://schemas.microsoft.com/office/drawing/2014/main" id="{ACFE5985-9F08-8CB5-3F90-5C954B4138B6}"/>
              </a:ext>
            </a:extLst>
          </p:cNvPr>
          <p:cNvSpPr/>
          <p:nvPr/>
        </p:nvSpPr>
        <p:spPr>
          <a:xfrm rot="16200000">
            <a:off x="11432432"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6" name="Freeform: Shape 35">
            <a:extLst>
              <a:ext uri="{FF2B5EF4-FFF2-40B4-BE49-F238E27FC236}">
                <a16:creationId xmlns:a16="http://schemas.microsoft.com/office/drawing/2014/main" id="{2C710491-3D42-4732-C212-3A0F0840063C}"/>
              </a:ext>
            </a:extLst>
          </p:cNvPr>
          <p:cNvSpPr/>
          <p:nvPr/>
        </p:nvSpPr>
        <p:spPr>
          <a:xfrm rot="16200000">
            <a:off x="11432432"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401A36F2-75D0-E3DA-0F61-4922312AE2B5}"/>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5B9BD5"/>
                </a:solidFill>
                <a:cs typeface="B Nazanin" panose="00000400000000000000" pitchFamily="2" charset="-78"/>
              </a:rPr>
              <a:t>منابع</a:t>
            </a:r>
            <a:endParaRPr lang="en-US" sz="2000" b="1" dirty="0">
              <a:solidFill>
                <a:srgbClr val="5B9BD5"/>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5" name="TextBox 4">
            <a:extLst>
              <a:ext uri="{FF2B5EF4-FFF2-40B4-BE49-F238E27FC236}">
                <a16:creationId xmlns:a16="http://schemas.microsoft.com/office/drawing/2014/main" id="{0157A283-D675-3888-76CB-63711572F8C7}"/>
              </a:ext>
            </a:extLst>
          </p:cNvPr>
          <p:cNvSpPr txBox="1"/>
          <p:nvPr/>
        </p:nvSpPr>
        <p:spPr>
          <a:xfrm>
            <a:off x="1025595" y="720898"/>
            <a:ext cx="9319809" cy="1846659"/>
          </a:xfrm>
          <a:prstGeom prst="rect">
            <a:avLst/>
          </a:prstGeom>
          <a:noFill/>
        </p:spPr>
        <p:txBody>
          <a:bodyPr wrap="square">
            <a:spAutoFit/>
          </a:bodyPr>
          <a:lstStyle/>
          <a:p>
            <a:pPr algn="just" rtl="1"/>
            <a:endParaRPr lang="fa-IR" sz="2400" b="1" dirty="0">
              <a:solidFill>
                <a:srgbClr val="FFC000"/>
              </a:solidFill>
              <a:cs typeface="B Nazanin" panose="00000400000000000000" pitchFamily="2" charset="-78"/>
            </a:endParaRPr>
          </a:p>
          <a:p>
            <a:pPr algn="just" rtl="1"/>
            <a:r>
              <a:rPr lang="fa-IR" dirty="0">
                <a:cs typeface="B Nazanin" panose="00000400000000000000" pitchFamily="2" charset="-78"/>
              </a:rPr>
              <a:t>مدل‌های زبانی بزرگ</a:t>
            </a:r>
            <a:r>
              <a:rPr lang="en-US" dirty="0">
                <a:cs typeface="B Nazanin" panose="00000400000000000000" pitchFamily="2" charset="-78"/>
              </a:rPr>
              <a:t>(LLMs) </a:t>
            </a:r>
            <a:r>
              <a:rPr lang="fa-IR" dirty="0">
                <a:cs typeface="B Nazanin" panose="00000400000000000000" pitchFamily="2" charset="-78"/>
              </a:rPr>
              <a:t>در سال‌های اخیر توانایی بالایی در تشخیص الگو و استدلال نشان داده‌اند. در این پروژه، ما به بررسی امکان استفاده از این مدل‌ها برای حل مسائل </a:t>
            </a:r>
            <a:r>
              <a:rPr lang="en-US" dirty="0">
                <a:cs typeface="B Nazanin" panose="00000400000000000000" pitchFamily="2" charset="-78"/>
              </a:rPr>
              <a:t>NP-Complete</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مانند مسیر همیلتونی </a:t>
            </a:r>
            <a:r>
              <a:rPr lang="en-US" dirty="0">
                <a:cs typeface="B Nazanin" panose="00000400000000000000" pitchFamily="2" charset="-78"/>
              </a:rPr>
              <a:t>(HAM-PATH)</a:t>
            </a:r>
            <a:r>
              <a:rPr lang="fa-IR" dirty="0">
                <a:cs typeface="B Nazanin" panose="00000400000000000000" pitchFamily="2" charset="-78"/>
              </a:rPr>
              <a:t> و مسئله</a:t>
            </a:r>
            <a:r>
              <a:rPr lang="en-US" dirty="0">
                <a:cs typeface="B Nazanin" panose="00000400000000000000" pitchFamily="2" charset="-78"/>
              </a:rPr>
              <a:t> 3SAT </a:t>
            </a:r>
            <a:r>
              <a:rPr lang="fa-IR" dirty="0">
                <a:cs typeface="B Nazanin" panose="00000400000000000000" pitchFamily="2" charset="-78"/>
              </a:rPr>
              <a:t>می‌پردازیم. همچنین روش‌هایی برای بهبود عملکرد آن‌ها بررسی می‌کنیم از جمله استفاده از ابزارهای کمکی و ریزتنظیم مدل</a:t>
            </a:r>
            <a:r>
              <a:rPr lang="en-US" dirty="0">
                <a:cs typeface="B Nazanin" panose="00000400000000000000" pitchFamily="2" charset="-78"/>
              </a:rPr>
              <a:t> </a:t>
            </a:r>
            <a:r>
              <a:rPr lang="fa-IR" dirty="0">
                <a:cs typeface="B Nazanin" panose="00000400000000000000" pitchFamily="2" charset="-78"/>
              </a:rPr>
              <a:t>های کوچک‌تر. نتایج نشان می‌دهد که اگرچه مدل</a:t>
            </a:r>
            <a:r>
              <a:rPr lang="en-US" dirty="0">
                <a:cs typeface="B Nazanin" panose="00000400000000000000" pitchFamily="2" charset="-78"/>
              </a:rPr>
              <a:t> </a:t>
            </a:r>
            <a:r>
              <a:rPr lang="fa-IR" dirty="0">
                <a:cs typeface="B Nazanin" panose="00000400000000000000" pitchFamily="2" charset="-78"/>
              </a:rPr>
              <a:t>های آماده در حل این مسائل با محدودیت مواجه</a:t>
            </a:r>
            <a:r>
              <a:rPr lang="en-US" dirty="0">
                <a:cs typeface="B Nazanin" panose="00000400000000000000" pitchFamily="2" charset="-78"/>
              </a:rPr>
              <a:t> </a:t>
            </a:r>
            <a:r>
              <a:rPr lang="fa-IR" dirty="0">
                <a:cs typeface="B Nazanin" panose="00000400000000000000" pitchFamily="2" charset="-78"/>
              </a:rPr>
              <a:t>اند، اما می</a:t>
            </a:r>
            <a:r>
              <a:rPr lang="en-US" dirty="0">
                <a:cs typeface="B Nazanin" panose="00000400000000000000" pitchFamily="2" charset="-78"/>
              </a:rPr>
              <a:t> </a:t>
            </a:r>
            <a:r>
              <a:rPr lang="fa-IR" dirty="0">
                <a:cs typeface="B Nazanin" panose="00000400000000000000" pitchFamily="2" charset="-78"/>
              </a:rPr>
              <a:t>توانند چشم‌اندازی نو برای حل مسائل محاسباتی پیچیده و توسعه حل‌کننده</a:t>
            </a:r>
            <a:r>
              <a:rPr lang="en-US" dirty="0">
                <a:cs typeface="B Nazanin" panose="00000400000000000000" pitchFamily="2" charset="-78"/>
              </a:rPr>
              <a:t> </a:t>
            </a:r>
            <a:r>
              <a:rPr lang="fa-IR" dirty="0">
                <a:cs typeface="B Nazanin" panose="00000400000000000000" pitchFamily="2" charset="-78"/>
              </a:rPr>
              <a:t>های قدرتمندتر فراهم کنند.</a:t>
            </a:r>
            <a:endParaRPr lang="en-US" dirty="0">
              <a:cs typeface="B Nazanin" panose="00000400000000000000" pitchFamily="2" charset="-78"/>
            </a:endParaRPr>
          </a:p>
        </p:txBody>
      </p:sp>
      <p:grpSp>
        <p:nvGrpSpPr>
          <p:cNvPr id="4" name="Group 3">
            <a:extLst>
              <a:ext uri="{FF2B5EF4-FFF2-40B4-BE49-F238E27FC236}">
                <a16:creationId xmlns:a16="http://schemas.microsoft.com/office/drawing/2014/main" id="{56285482-377F-6F53-F772-20E6B5F686B2}"/>
              </a:ext>
            </a:extLst>
          </p:cNvPr>
          <p:cNvGrpSpPr/>
          <p:nvPr/>
        </p:nvGrpSpPr>
        <p:grpSpPr>
          <a:xfrm>
            <a:off x="7398016" y="2809721"/>
            <a:ext cx="2023532" cy="3340001"/>
            <a:chOff x="6854997" y="2755439"/>
            <a:chExt cx="2264212" cy="3737263"/>
          </a:xfrm>
        </p:grpSpPr>
        <p:pic>
          <p:nvPicPr>
            <p:cNvPr id="2" name="Picture 1">
              <a:extLst>
                <a:ext uri="{FF2B5EF4-FFF2-40B4-BE49-F238E27FC236}">
                  <a16:creationId xmlns:a16="http://schemas.microsoft.com/office/drawing/2014/main" id="{65508033-BC1C-A7EC-13BA-D997DFA15EC5}"/>
                </a:ext>
              </a:extLst>
            </p:cNvPr>
            <p:cNvPicPr>
              <a:picLocks noChangeAspect="1"/>
            </p:cNvPicPr>
            <p:nvPr/>
          </p:nvPicPr>
          <p:blipFill>
            <a:blip r:embed="rId3"/>
            <a:stretch>
              <a:fillRect/>
            </a:stretch>
          </p:blipFill>
          <p:spPr>
            <a:xfrm>
              <a:off x="6854997" y="3679201"/>
              <a:ext cx="2112373" cy="2813501"/>
            </a:xfrm>
            <a:prstGeom prst="rect">
              <a:avLst/>
            </a:prstGeom>
          </p:spPr>
        </p:pic>
        <p:pic>
          <p:nvPicPr>
            <p:cNvPr id="3" name="Picture 2">
              <a:extLst>
                <a:ext uri="{FF2B5EF4-FFF2-40B4-BE49-F238E27FC236}">
                  <a16:creationId xmlns:a16="http://schemas.microsoft.com/office/drawing/2014/main" id="{877A14B2-BF52-FD55-1B6B-5AE29FB59774}"/>
                </a:ext>
              </a:extLst>
            </p:cNvPr>
            <p:cNvPicPr>
              <a:picLocks noChangeAspect="1"/>
            </p:cNvPicPr>
            <p:nvPr/>
          </p:nvPicPr>
          <p:blipFill>
            <a:blip r:embed="rId4"/>
            <a:stretch>
              <a:fillRect/>
            </a:stretch>
          </p:blipFill>
          <p:spPr>
            <a:xfrm>
              <a:off x="7976049" y="2755439"/>
              <a:ext cx="1143160" cy="1143160"/>
            </a:xfrm>
            <a:prstGeom prst="rect">
              <a:avLst/>
            </a:prstGeom>
          </p:spPr>
        </p:pic>
      </p:grpSp>
      <p:pic>
        <p:nvPicPr>
          <p:cNvPr id="5122" name="Picture 2" descr="Hamiltonian path - Wikipedia">
            <a:extLst>
              <a:ext uri="{FF2B5EF4-FFF2-40B4-BE49-F238E27FC236}">
                <a16:creationId xmlns:a16="http://schemas.microsoft.com/office/drawing/2014/main" id="{5F55FE17-4E97-6E82-05F8-9B723381BA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82801">
            <a:off x="2031597" y="2782610"/>
            <a:ext cx="2083433" cy="14615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C08A9E4-19C4-F5F6-B530-0054771409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7870" y="2953844"/>
            <a:ext cx="2232254" cy="3452722"/>
          </a:xfrm>
          <a:prstGeom prst="rect">
            <a:avLst/>
          </a:prstGeom>
        </p:spPr>
      </p:pic>
      <p:pic>
        <p:nvPicPr>
          <p:cNvPr id="11" name="Picture 10">
            <a:extLst>
              <a:ext uri="{FF2B5EF4-FFF2-40B4-BE49-F238E27FC236}">
                <a16:creationId xmlns:a16="http://schemas.microsoft.com/office/drawing/2014/main" id="{45B34ECE-10FF-B97E-3C87-16349D28C92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356" b="93069" l="5164" r="95869">
                        <a14:foregroundMark x1="8262" y1="39406" x2="8262" y2="39406"/>
                        <a14:foregroundMark x1="28055" y1="6337" x2="28055" y2="6337"/>
                        <a14:foregroundMark x1="5164" y1="45941" x2="5164" y2="45941"/>
                        <a14:foregroundMark x1="90878" y1="42178" x2="90878" y2="42178"/>
                        <a14:foregroundMark x1="96213" y1="44158" x2="96213" y2="44158"/>
                        <a14:foregroundMark x1="71084" y1="4554" x2="71084" y2="4554"/>
                        <a14:foregroundMark x1="58520" y1="93069" x2="58520" y2="93069"/>
                        <a14:backgroundMark x1="29604" y1="43366" x2="29604" y2="43366"/>
                        <a14:backgroundMark x1="28055" y1="40594" x2="28055" y2="40594"/>
                        <a14:backgroundMark x1="25990" y1="43960" x2="25990" y2="43960"/>
                        <a14:backgroundMark x1="34251" y1="29109" x2="34251" y2="29109"/>
                        <a14:backgroundMark x1="35112" y1="32475" x2="35112" y2="32475"/>
                        <a14:backgroundMark x1="38898" y1="31683" x2="38898" y2="31683"/>
                        <a14:backgroundMark x1="32530" y1="31683" x2="32530" y2="31683"/>
                        <a14:backgroundMark x1="62823" y1="32475" x2="62823" y2="32475"/>
                        <a14:backgroundMark x1="65749" y1="31881" x2="65749" y2="31881"/>
                        <a14:backgroundMark x1="67126" y1="28515" x2="67126" y2="28515"/>
                        <a14:backgroundMark x1="69363" y1="35446" x2="69363" y2="35446"/>
                        <a14:backgroundMark x1="71773" y1="39604" x2="71773" y2="39604"/>
                        <a14:backgroundMark x1="73150" y1="40792" x2="73150" y2="40792"/>
                        <a14:backgroundMark x1="44406" y1="73861" x2="44406" y2="73861"/>
                        <a14:backgroundMark x1="45783" y1="76040" x2="45783" y2="76040"/>
                        <a14:backgroundMark x1="42169" y1="76040" x2="42169" y2="76040"/>
                        <a14:backgroundMark x1="55077" y1="76436" x2="55077" y2="76436"/>
                      </a14:backgroundRemoval>
                    </a14:imgEffect>
                  </a14:imgLayer>
                </a14:imgProps>
              </a:ext>
              <a:ext uri="{28A0092B-C50C-407E-A947-70E740481C1C}">
                <a14:useLocalDpi xmlns:a14="http://schemas.microsoft.com/office/drawing/2010/main" val="0"/>
              </a:ext>
            </a:extLst>
          </a:blip>
          <a:srcRect l="2034" t="1266" b="882"/>
          <a:stretch>
            <a:fillRect/>
          </a:stretch>
        </p:blipFill>
        <p:spPr>
          <a:xfrm>
            <a:off x="2222816" y="4445442"/>
            <a:ext cx="1963069" cy="1704280"/>
          </a:xfrm>
          <a:prstGeom prst="rect">
            <a:avLst/>
          </a:prstGeom>
        </p:spPr>
      </p:pic>
      <p:sp>
        <p:nvSpPr>
          <p:cNvPr id="12" name="TextBox 11">
            <a:extLst>
              <a:ext uri="{FF2B5EF4-FFF2-40B4-BE49-F238E27FC236}">
                <a16:creationId xmlns:a16="http://schemas.microsoft.com/office/drawing/2014/main" id="{4DDDCCEB-E896-FF34-D589-E0F2A4AA1459}"/>
              </a:ext>
            </a:extLst>
          </p:cNvPr>
          <p:cNvSpPr txBox="1"/>
          <p:nvPr/>
        </p:nvSpPr>
        <p:spPr>
          <a:xfrm>
            <a:off x="1025595" y="365298"/>
            <a:ext cx="9319809" cy="830997"/>
          </a:xfrm>
          <a:prstGeom prst="rect">
            <a:avLst/>
          </a:prstGeom>
          <a:noFill/>
        </p:spPr>
        <p:txBody>
          <a:bodyPr wrap="square">
            <a:spAutoFit/>
          </a:bodyPr>
          <a:lstStyle/>
          <a:p>
            <a:pPr algn="just" rtl="1"/>
            <a:r>
              <a:rPr lang="fa-IR" sz="2400" b="1" dirty="0">
                <a:solidFill>
                  <a:srgbClr val="FFC000"/>
                </a:solidFill>
                <a:cs typeface="B Nazanin" panose="00000400000000000000" pitchFamily="2" charset="-78"/>
              </a:rPr>
              <a:t>حل مسائل</a:t>
            </a:r>
            <a:r>
              <a:rPr lang="en-US" sz="2400" b="1" dirty="0">
                <a:solidFill>
                  <a:srgbClr val="FFC000"/>
                </a:solidFill>
                <a:cs typeface="B Nazanin" panose="00000400000000000000" pitchFamily="2" charset="-78"/>
              </a:rPr>
              <a:t>NP </a:t>
            </a:r>
            <a:r>
              <a:rPr lang="fa-IR" sz="2400" b="1" dirty="0">
                <a:solidFill>
                  <a:srgbClr val="FFC000"/>
                </a:solidFill>
                <a:cs typeface="B Nazanin" panose="00000400000000000000" pitchFamily="2" charset="-78"/>
              </a:rPr>
              <a:t>:</a:t>
            </a:r>
            <a:endParaRPr lang="en-US" sz="2400" b="1" dirty="0">
              <a:solidFill>
                <a:srgbClr val="FFC000"/>
              </a:solidFill>
              <a:cs typeface="B Nazanin" panose="00000400000000000000" pitchFamily="2" charset="-78"/>
            </a:endParaRPr>
          </a:p>
          <a:p>
            <a:pPr algn="just" rtl="1"/>
            <a:endParaRPr lang="fa-IR" sz="2400" b="1" dirty="0">
              <a:solidFill>
                <a:srgbClr val="FFC000"/>
              </a:solidFill>
              <a:cs typeface="B Nazanin" panose="00000400000000000000" pitchFamily="2" charset="-78"/>
            </a:endParaRPr>
          </a:p>
        </p:txBody>
      </p:sp>
    </p:spTree>
    <p:extLst>
      <p:ext uri="{BB962C8B-B14F-4D97-AF65-F5344CB8AC3E}">
        <p14:creationId xmlns:p14="http://schemas.microsoft.com/office/powerpoint/2010/main" val="412523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7399B-64A9-0C82-AD47-813BDE055D07}"/>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6228FD5D-0C31-BB30-76E4-388590CEF1C9}"/>
              </a:ext>
            </a:extLst>
          </p:cNvPr>
          <p:cNvSpPr/>
          <p:nvPr/>
        </p:nvSpPr>
        <p:spPr>
          <a:xfrm rot="16200000">
            <a:off x="1106667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3" name="Freeform: Shape 32">
            <a:extLst>
              <a:ext uri="{FF2B5EF4-FFF2-40B4-BE49-F238E27FC236}">
                <a16:creationId xmlns:a16="http://schemas.microsoft.com/office/drawing/2014/main" id="{0E4095D1-5972-72C7-0CB9-F82BB2904A35}"/>
              </a:ext>
            </a:extLst>
          </p:cNvPr>
          <p:cNvSpPr/>
          <p:nvPr/>
        </p:nvSpPr>
        <p:spPr>
          <a:xfrm rot="16200000">
            <a:off x="11432432"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B2F514"/>
                </a:solidFill>
                <a:cs typeface="B Nazanin" panose="00000400000000000000" pitchFamily="2" charset="-78"/>
              </a:rPr>
              <a:t>مجموعه داده</a:t>
            </a:r>
            <a:endParaRPr lang="en-US" sz="2000" b="1" dirty="0">
              <a:solidFill>
                <a:srgbClr val="B2F514"/>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4" name="Freeform: Shape 33">
            <a:extLst>
              <a:ext uri="{FF2B5EF4-FFF2-40B4-BE49-F238E27FC236}">
                <a16:creationId xmlns:a16="http://schemas.microsoft.com/office/drawing/2014/main" id="{D416F365-5E3E-E7E3-CDF4-4573C2C1F294}"/>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46EC27"/>
                </a:solidFill>
                <a:cs typeface="B Nazanin" panose="00000400000000000000" pitchFamily="2" charset="-78"/>
              </a:rPr>
              <a:t>روش های مرجع</a:t>
            </a:r>
            <a:endParaRPr lang="en-US" sz="2000" b="1" dirty="0">
              <a:solidFill>
                <a:srgbClr val="46EC27"/>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5" name="Freeform: Shape 34">
            <a:extLst>
              <a:ext uri="{FF2B5EF4-FFF2-40B4-BE49-F238E27FC236}">
                <a16:creationId xmlns:a16="http://schemas.microsoft.com/office/drawing/2014/main" id="{399C7D6C-D0A9-CC8A-75CF-708950AB95C8}"/>
              </a:ext>
            </a:extLst>
          </p:cNvPr>
          <p:cNvSpPr/>
          <p:nvPr/>
        </p:nvSpPr>
        <p:spPr>
          <a:xfrm rot="16200000">
            <a:off x="11432432"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6" name="Freeform: Shape 35">
            <a:extLst>
              <a:ext uri="{FF2B5EF4-FFF2-40B4-BE49-F238E27FC236}">
                <a16:creationId xmlns:a16="http://schemas.microsoft.com/office/drawing/2014/main" id="{0FB32A49-4AD9-FD9F-C573-D4F76F79C013}"/>
              </a:ext>
            </a:extLst>
          </p:cNvPr>
          <p:cNvSpPr/>
          <p:nvPr/>
        </p:nvSpPr>
        <p:spPr>
          <a:xfrm rot="16200000">
            <a:off x="11432432"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3E94D949-3F49-1C50-FBC1-79396DBF0CA4}"/>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5B9BD5"/>
                </a:solidFill>
                <a:cs typeface="B Nazanin" panose="00000400000000000000" pitchFamily="2" charset="-78"/>
              </a:rPr>
              <a:t>منابع</a:t>
            </a:r>
            <a:endParaRPr lang="en-US" sz="2000" b="1" dirty="0">
              <a:solidFill>
                <a:srgbClr val="5B9BD5"/>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5" name="TextBox 4">
            <a:extLst>
              <a:ext uri="{FF2B5EF4-FFF2-40B4-BE49-F238E27FC236}">
                <a16:creationId xmlns:a16="http://schemas.microsoft.com/office/drawing/2014/main" id="{8022BBA4-2AC6-9705-91CB-05E4FC1750FC}"/>
              </a:ext>
            </a:extLst>
          </p:cNvPr>
          <p:cNvSpPr txBox="1"/>
          <p:nvPr/>
        </p:nvSpPr>
        <p:spPr>
          <a:xfrm>
            <a:off x="1025595" y="365298"/>
            <a:ext cx="9319809" cy="830997"/>
          </a:xfrm>
          <a:prstGeom prst="rect">
            <a:avLst/>
          </a:prstGeom>
          <a:noFill/>
        </p:spPr>
        <p:txBody>
          <a:bodyPr wrap="square">
            <a:spAutoFit/>
          </a:bodyPr>
          <a:lstStyle/>
          <a:p>
            <a:pPr algn="just" rtl="1"/>
            <a:r>
              <a:rPr lang="fa-IR" sz="2400" b="1" dirty="0">
                <a:solidFill>
                  <a:srgbClr val="FFC000"/>
                </a:solidFill>
                <a:cs typeface="B Nazanin" panose="00000400000000000000" pitchFamily="2" charset="-78"/>
              </a:rPr>
              <a:t>حل مسائل</a:t>
            </a:r>
            <a:r>
              <a:rPr lang="en-US" sz="2400" b="1" dirty="0">
                <a:solidFill>
                  <a:srgbClr val="FFC000"/>
                </a:solidFill>
                <a:cs typeface="B Nazanin" panose="00000400000000000000" pitchFamily="2" charset="-78"/>
              </a:rPr>
              <a:t>NP </a:t>
            </a:r>
            <a:r>
              <a:rPr lang="fa-IR" sz="2400" b="1" dirty="0">
                <a:solidFill>
                  <a:srgbClr val="FFC000"/>
                </a:solidFill>
                <a:cs typeface="B Nazanin" panose="00000400000000000000" pitchFamily="2" charset="-78"/>
              </a:rPr>
              <a:t>:</a:t>
            </a:r>
            <a:endParaRPr lang="en-US" sz="2400" b="1" dirty="0">
              <a:solidFill>
                <a:srgbClr val="FFC000"/>
              </a:solidFill>
              <a:cs typeface="B Nazanin" panose="00000400000000000000" pitchFamily="2" charset="-78"/>
            </a:endParaRPr>
          </a:p>
          <a:p>
            <a:pPr algn="just" rtl="1"/>
            <a:endParaRPr lang="fa-IR" sz="2400" b="1" dirty="0">
              <a:solidFill>
                <a:srgbClr val="FFC000"/>
              </a:solidFill>
              <a:cs typeface="B Nazanin" panose="00000400000000000000" pitchFamily="2" charset="-78"/>
            </a:endParaRPr>
          </a:p>
        </p:txBody>
      </p:sp>
      <p:sp>
        <p:nvSpPr>
          <p:cNvPr id="7" name="TextBox 6">
            <a:extLst>
              <a:ext uri="{FF2B5EF4-FFF2-40B4-BE49-F238E27FC236}">
                <a16:creationId xmlns:a16="http://schemas.microsoft.com/office/drawing/2014/main" id="{9A758876-26F0-7C4F-E7A2-4A2EC1A7600F}"/>
              </a:ext>
            </a:extLst>
          </p:cNvPr>
          <p:cNvSpPr txBox="1"/>
          <p:nvPr/>
        </p:nvSpPr>
        <p:spPr>
          <a:xfrm>
            <a:off x="914401" y="720898"/>
            <a:ext cx="9431004" cy="5447645"/>
          </a:xfrm>
          <a:prstGeom prst="rect">
            <a:avLst/>
          </a:prstGeom>
          <a:noFill/>
        </p:spPr>
        <p:txBody>
          <a:bodyPr wrap="square">
            <a:spAutoFit/>
          </a:bodyPr>
          <a:lstStyle/>
          <a:p>
            <a:pPr algn="just" rtl="1"/>
            <a:endParaRPr lang="fa-IR" sz="2400" b="1" dirty="0">
              <a:solidFill>
                <a:srgbClr val="FFC000"/>
              </a:solidFill>
              <a:cs typeface="B Nazanin" panose="00000400000000000000" pitchFamily="2" charset="-78"/>
            </a:endParaRPr>
          </a:p>
          <a:p>
            <a:pPr algn="just" rtl="1"/>
            <a:r>
              <a:rPr lang="fa-IR" dirty="0">
                <a:cs typeface="B Nazanin" panose="00000400000000000000" pitchFamily="2" charset="-78"/>
              </a:rPr>
              <a:t>بسیاری از چالش های مهم محاسباتی در حوزه‌هایی مانند لجستیک، زمان‌بندی، راستی‌آزمایی سخت‌افزار و تخصیص منابع در دسته ی مسائل </a:t>
            </a:r>
            <a:r>
              <a:rPr lang="en-US" dirty="0">
                <a:cs typeface="B Nazanin" panose="00000400000000000000" pitchFamily="2" charset="-78"/>
              </a:rPr>
              <a:t>NP-Complete</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قرار می‌گیرند. این مسائل به دلیل رشد نمایی پیچیدگی با افزایش اندازه‌ی ورودی، به سختی حل می‌شوند.</a:t>
            </a:r>
          </a:p>
          <a:p>
            <a:pPr algn="just" rtl="1"/>
            <a:endParaRPr lang="en-US" dirty="0">
              <a:cs typeface="B Nazanin" panose="00000400000000000000" pitchFamily="2" charset="-78"/>
            </a:endParaRPr>
          </a:p>
          <a:p>
            <a:pPr algn="just" rtl="1"/>
            <a:r>
              <a:rPr lang="ar-SA" dirty="0">
                <a:cs typeface="B Nazanin" panose="00000400000000000000" pitchFamily="2" charset="-78"/>
              </a:rPr>
              <a:t>اهمیت عملی مسائل </a:t>
            </a:r>
            <a:r>
              <a:rPr lang="en-US" dirty="0">
                <a:cs typeface="B Nazanin" panose="00000400000000000000" pitchFamily="2" charset="-78"/>
              </a:rPr>
              <a:t> NP-Complete </a:t>
            </a:r>
            <a:r>
              <a:rPr lang="ar-SA" dirty="0">
                <a:cs typeface="B Nazanin" panose="00000400000000000000" pitchFamily="2" charset="-78"/>
              </a:rPr>
              <a:t>باعث شده است که ابزارهای پیشرفته‌ای مانند </a:t>
            </a:r>
            <a:r>
              <a:rPr lang="en-US" dirty="0">
                <a:cs typeface="B Nazanin" panose="00000400000000000000" pitchFamily="2" charset="-78"/>
              </a:rPr>
              <a:t> SMT Solver</a:t>
            </a:r>
            <a:r>
              <a:rPr lang="ar-SA" dirty="0">
                <a:cs typeface="B Nazanin" panose="00000400000000000000" pitchFamily="2" charset="-78"/>
              </a:rPr>
              <a:t>ها مانند </a:t>
            </a:r>
            <a:r>
              <a:rPr lang="en-US" dirty="0">
                <a:cs typeface="B Nazanin" panose="00000400000000000000" pitchFamily="2" charset="-78"/>
              </a:rPr>
              <a:t> Z3</a:t>
            </a:r>
            <a:r>
              <a:rPr lang="ar-SA" dirty="0">
                <a:cs typeface="B Nazanin" panose="00000400000000000000" pitchFamily="2" charset="-78"/>
              </a:rPr>
              <a:t>توسعه پیدا کنند. این ابزارها، که حتی در زبان‌هایی مثل</a:t>
            </a:r>
            <a:r>
              <a:rPr lang="en-US" dirty="0">
                <a:cs typeface="B Nazanin" panose="00000400000000000000" pitchFamily="2" charset="-78"/>
              </a:rPr>
              <a:t> Python </a:t>
            </a:r>
            <a:r>
              <a:rPr lang="ar-SA" dirty="0">
                <a:cs typeface="B Nazanin" panose="00000400000000000000" pitchFamily="2" charset="-78"/>
              </a:rPr>
              <a:t>نیز یکپارچه‌سازی شده‌اند، حل نمونه‌های پیچیده را ساده‌تر می‌سازند. با این حال، علی‌رغم کارایی بالا و سربار کم، پیچیدگی زمانی آن‌ها همچنان نمایی باقی می‌ماند.</a:t>
            </a:r>
            <a:endParaRPr lang="en-US" dirty="0">
              <a:cs typeface="B Nazanin" panose="00000400000000000000" pitchFamily="2" charset="-78"/>
            </a:endParaRPr>
          </a:p>
          <a:p>
            <a:pPr algn="just" rtl="1"/>
            <a:endParaRPr lang="en-US" dirty="0">
              <a:cs typeface="B Nazanin" panose="00000400000000000000" pitchFamily="2" charset="-78"/>
            </a:endParaRPr>
          </a:p>
          <a:p>
            <a:pPr algn="just" rtl="1"/>
            <a:r>
              <a:rPr lang="ar-SA" dirty="0">
                <a:cs typeface="B Nazanin" panose="00000400000000000000" pitchFamily="2" charset="-78"/>
              </a:rPr>
              <a:t>هدف این پروژه، ابتدا تحلیل توانایی </a:t>
            </a:r>
            <a:r>
              <a:rPr lang="en-US" dirty="0">
                <a:cs typeface="B Nazanin" panose="00000400000000000000" pitchFamily="2" charset="-78"/>
              </a:rPr>
              <a:t> LLM</a:t>
            </a:r>
            <a:r>
              <a:rPr lang="ar-SA" dirty="0">
                <a:cs typeface="B Nazanin" panose="00000400000000000000" pitchFamily="2" charset="-78"/>
              </a:rPr>
              <a:t>ها در حل مسائل </a:t>
            </a:r>
            <a:r>
              <a:rPr lang="en-US" dirty="0">
                <a:cs typeface="B Nazanin" panose="00000400000000000000" pitchFamily="2" charset="-78"/>
              </a:rPr>
              <a:t> NP-Complete </a:t>
            </a:r>
            <a:r>
              <a:rPr lang="ar-SA" dirty="0">
                <a:cs typeface="B Nazanin" panose="00000400000000000000" pitchFamily="2" charset="-78"/>
              </a:rPr>
              <a:t>و سپس بهبود آن‌ها با روش‌های مختلف است؛ از جمله تجهیز عامل‌های زبانی به ابزارهای مفید یا ریزتنظیم مدل‌های کوچک‌تر. فرضیه‌ی ما این است که مدل‌های زبانی بزرگ به دلیل قابلیت تشخیص الگو و استنتاج در زمان چندجمله‌ای می‌توانند یاد بگیرند که راهبردها و روش‌های ابتکاری موثری بسازند</a:t>
            </a:r>
            <a:r>
              <a:rPr lang="en-US" dirty="0">
                <a:cs typeface="B Nazanin" panose="00000400000000000000" pitchFamily="2" charset="-78"/>
              </a:rPr>
              <a:t>.</a:t>
            </a:r>
          </a:p>
          <a:p>
            <a:pPr algn="just" rtl="1"/>
            <a:endParaRPr lang="en-US" dirty="0">
              <a:cs typeface="B Nazanin" panose="00000400000000000000" pitchFamily="2" charset="-78"/>
            </a:endParaRPr>
          </a:p>
          <a:p>
            <a:pPr algn="just" rtl="1"/>
            <a:r>
              <a:rPr lang="ar-SA" dirty="0">
                <a:cs typeface="B Nazanin" panose="00000400000000000000" pitchFamily="2" charset="-78"/>
              </a:rPr>
              <a:t>پرسش‌های اصلی پژوهش ما:</a:t>
            </a:r>
            <a:endParaRPr lang="fa-IR" dirty="0">
              <a:cs typeface="B Nazanin" panose="00000400000000000000" pitchFamily="2" charset="-78"/>
            </a:endParaRPr>
          </a:p>
          <a:p>
            <a:pPr algn="just" rtl="1"/>
            <a:endParaRPr lang="en-US" dirty="0">
              <a:cs typeface="B Nazanin" panose="00000400000000000000" pitchFamily="2" charset="-78"/>
            </a:endParaRPr>
          </a:p>
          <a:p>
            <a:pPr marL="285750" indent="-285750" algn="just" rtl="1">
              <a:buFont typeface="Arial" panose="020B0604020202020204" pitchFamily="34" charset="0"/>
              <a:buChar char="•"/>
            </a:pPr>
            <a:r>
              <a:rPr lang="ar-SA" dirty="0">
                <a:cs typeface="B Nazanin" panose="00000400000000000000" pitchFamily="2" charset="-78"/>
              </a:rPr>
              <a:t>تا چه حد </a:t>
            </a:r>
            <a:r>
              <a:rPr lang="en-US" dirty="0">
                <a:cs typeface="B Nazanin" panose="00000400000000000000" pitchFamily="2" charset="-78"/>
              </a:rPr>
              <a:t>LLM</a:t>
            </a:r>
            <a:r>
              <a:rPr lang="fa-IR" dirty="0">
                <a:cs typeface="B Nazanin" panose="00000400000000000000" pitchFamily="2" charset="-78"/>
              </a:rPr>
              <a:t> </a:t>
            </a:r>
            <a:r>
              <a:rPr lang="ar-SA" dirty="0">
                <a:cs typeface="B Nazanin" panose="00000400000000000000" pitchFamily="2" charset="-78"/>
              </a:rPr>
              <a:t>های پیشرفته قادرند مستقیماً نمونه‌هایی از مسائل </a:t>
            </a:r>
            <a:r>
              <a:rPr lang="en-US" dirty="0">
                <a:cs typeface="B Nazanin" panose="00000400000000000000" pitchFamily="2" charset="-78"/>
              </a:rPr>
              <a:t> NP-Complete </a:t>
            </a:r>
            <a:r>
              <a:rPr lang="ar-SA" dirty="0">
                <a:cs typeface="B Nazanin" panose="00000400000000000000" pitchFamily="2" charset="-78"/>
              </a:rPr>
              <a:t>را حل کنند؟</a:t>
            </a:r>
            <a:endParaRPr lang="en-US" dirty="0">
              <a:cs typeface="B Nazanin" panose="00000400000000000000" pitchFamily="2" charset="-78"/>
            </a:endParaRPr>
          </a:p>
          <a:p>
            <a:pPr marL="285750" indent="-285750" algn="just" rtl="1">
              <a:buFont typeface="Arial" panose="020B0604020202020204" pitchFamily="34" charset="0"/>
              <a:buChar char="•"/>
            </a:pPr>
            <a:r>
              <a:rPr lang="ar-SA" dirty="0">
                <a:cs typeface="B Nazanin" panose="00000400000000000000" pitchFamily="2" charset="-78"/>
              </a:rPr>
              <a:t>چه رابطه‌ای میان ویژگی‌های کلیدی یک نمونه از مسئله و احتمال حل درست آن توسط </a:t>
            </a:r>
            <a:r>
              <a:rPr lang="en-US" dirty="0">
                <a:cs typeface="B Nazanin" panose="00000400000000000000" pitchFamily="2" charset="-78"/>
              </a:rPr>
              <a:t> LLM </a:t>
            </a:r>
            <a:r>
              <a:rPr lang="ar-SA" dirty="0">
                <a:cs typeface="B Nazanin" panose="00000400000000000000" pitchFamily="2" charset="-78"/>
              </a:rPr>
              <a:t>وجود دارد؟</a:t>
            </a:r>
            <a:endParaRPr lang="en-US" dirty="0">
              <a:cs typeface="B Nazanin" panose="00000400000000000000" pitchFamily="2" charset="-78"/>
            </a:endParaRPr>
          </a:p>
          <a:p>
            <a:pPr marL="285750" indent="-285750" algn="just" rtl="1">
              <a:buFont typeface="Arial" panose="020B0604020202020204" pitchFamily="34" charset="0"/>
              <a:buChar char="•"/>
            </a:pPr>
            <a:r>
              <a:rPr lang="ar-SA" dirty="0">
                <a:cs typeface="B Nazanin" panose="00000400000000000000" pitchFamily="2" charset="-78"/>
              </a:rPr>
              <a:t>آیا در برخی دسته‌های خاص از مسائل، </a:t>
            </a:r>
            <a:r>
              <a:rPr lang="en-US" dirty="0">
                <a:cs typeface="B Nazanin" panose="00000400000000000000" pitchFamily="2" charset="-78"/>
              </a:rPr>
              <a:t>LLM</a:t>
            </a:r>
            <a:r>
              <a:rPr lang="fa-IR" dirty="0">
                <a:cs typeface="B Nazanin" panose="00000400000000000000" pitchFamily="2" charset="-78"/>
              </a:rPr>
              <a:t> </a:t>
            </a:r>
            <a:r>
              <a:rPr lang="ar-SA" dirty="0">
                <a:cs typeface="B Nazanin" panose="00000400000000000000" pitchFamily="2" charset="-78"/>
              </a:rPr>
              <a:t>ها می‌توانند سریع‌تر از حل‌کننده‌های بهینه‌ای مثل </a:t>
            </a:r>
            <a:r>
              <a:rPr lang="en-US" dirty="0">
                <a:cs typeface="B Nazanin" panose="00000400000000000000" pitchFamily="2" charset="-78"/>
              </a:rPr>
              <a:t> Z3 </a:t>
            </a:r>
            <a:r>
              <a:rPr lang="ar-SA" dirty="0">
                <a:cs typeface="B Nazanin" panose="00000400000000000000" pitchFamily="2" charset="-78"/>
              </a:rPr>
              <a:t>به پاسخ برسند؟</a:t>
            </a:r>
            <a:endParaRPr lang="en-US" dirty="0">
              <a:cs typeface="B Nazanin" panose="00000400000000000000" pitchFamily="2" charset="-78"/>
            </a:endParaRPr>
          </a:p>
          <a:p>
            <a:pPr marL="285750" indent="-285750" algn="just" rtl="1">
              <a:buFont typeface="Arial" panose="020B0604020202020204" pitchFamily="34" charset="0"/>
              <a:buChar char="•"/>
            </a:pPr>
            <a:r>
              <a:rPr lang="ar-SA" dirty="0">
                <a:cs typeface="B Nazanin" panose="00000400000000000000" pitchFamily="2" charset="-78"/>
              </a:rPr>
              <a:t>آیا ریزتنظیم یک مدل زبانی عمومی روی مجموعه‌ای از مسائل </a:t>
            </a:r>
            <a:r>
              <a:rPr lang="en-US" dirty="0">
                <a:cs typeface="B Nazanin" panose="00000400000000000000" pitchFamily="2" charset="-78"/>
              </a:rPr>
              <a:t> NP-Complete </a:t>
            </a:r>
            <a:r>
              <a:rPr lang="ar-SA" dirty="0">
                <a:cs typeface="B Nazanin" panose="00000400000000000000" pitchFamily="2" charset="-78"/>
              </a:rPr>
              <a:t>باعث افزایش تعمیم‌پذیری آن در نمونه‌های جدید می‌شود و می‌تواند به ایجاد یک حل‌کننده تخصصی و کارآمدتر بینجامد؟</a:t>
            </a:r>
            <a:endParaRPr lang="en-US" dirty="0">
              <a:cs typeface="B Nazanin" panose="00000400000000000000" pitchFamily="2" charset="-78"/>
            </a:endParaRPr>
          </a:p>
        </p:txBody>
      </p:sp>
    </p:spTree>
    <p:extLst>
      <p:ext uri="{BB962C8B-B14F-4D97-AF65-F5344CB8AC3E}">
        <p14:creationId xmlns:p14="http://schemas.microsoft.com/office/powerpoint/2010/main" val="3961019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83F3C-AE1E-2B04-761B-D762BCA04EDE}"/>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8F78EDE6-104E-0004-D6C9-813D16921F9C}"/>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4" name="Freeform: Shape 33">
            <a:extLst>
              <a:ext uri="{FF2B5EF4-FFF2-40B4-BE49-F238E27FC236}">
                <a16:creationId xmlns:a16="http://schemas.microsoft.com/office/drawing/2014/main" id="{A433D31D-7343-F8CD-D50C-E5DF12D51077}"/>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46EC27"/>
                </a:solidFill>
                <a:cs typeface="B Nazanin" panose="00000400000000000000" pitchFamily="2" charset="-78"/>
              </a:rPr>
              <a:t>روش های مرجع</a:t>
            </a:r>
            <a:endParaRPr lang="en-US" sz="2000" b="1" dirty="0">
              <a:solidFill>
                <a:srgbClr val="46EC27"/>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5" name="Freeform: Shape 34">
            <a:extLst>
              <a:ext uri="{FF2B5EF4-FFF2-40B4-BE49-F238E27FC236}">
                <a16:creationId xmlns:a16="http://schemas.microsoft.com/office/drawing/2014/main" id="{3A4C5DFE-EF67-A0EA-DD0B-84AC5A6AF262}"/>
              </a:ext>
            </a:extLst>
          </p:cNvPr>
          <p:cNvSpPr/>
          <p:nvPr/>
        </p:nvSpPr>
        <p:spPr>
          <a:xfrm rot="16200000">
            <a:off x="11432432"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6" name="Freeform: Shape 35">
            <a:extLst>
              <a:ext uri="{FF2B5EF4-FFF2-40B4-BE49-F238E27FC236}">
                <a16:creationId xmlns:a16="http://schemas.microsoft.com/office/drawing/2014/main" id="{9043E069-F551-A0B2-EBFA-951FF1D4A535}"/>
              </a:ext>
            </a:extLst>
          </p:cNvPr>
          <p:cNvSpPr/>
          <p:nvPr/>
        </p:nvSpPr>
        <p:spPr>
          <a:xfrm rot="16200000">
            <a:off x="11432432"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6B711965-E576-6BD4-7A1B-876F652D8242}"/>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5B9BD5"/>
                </a:solidFill>
                <a:cs typeface="B Nazanin" panose="00000400000000000000" pitchFamily="2" charset="-78"/>
              </a:rPr>
              <a:t>منابع</a:t>
            </a:r>
            <a:endParaRPr lang="en-US" sz="2000" b="1" dirty="0">
              <a:solidFill>
                <a:srgbClr val="5B9BD5"/>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2" name="Freeform: Shape 1">
            <a:extLst>
              <a:ext uri="{FF2B5EF4-FFF2-40B4-BE49-F238E27FC236}">
                <a16:creationId xmlns:a16="http://schemas.microsoft.com/office/drawing/2014/main" id="{D65C3555-C4D2-77B9-1444-4397C2FE8014}"/>
              </a:ext>
            </a:extLst>
          </p:cNvPr>
          <p:cNvSpPr/>
          <p:nvPr/>
        </p:nvSpPr>
        <p:spPr>
          <a:xfrm rot="16200000">
            <a:off x="11059051"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chemeClr val="bg1"/>
                </a:solidFill>
                <a:cs typeface="B Nazanin" panose="00000400000000000000" pitchFamily="2" charset="-78"/>
              </a:rPr>
              <a:t>مجموعه داده</a:t>
            </a:r>
            <a:endParaRPr lang="en-US" sz="2000" b="1" dirty="0">
              <a:solidFill>
                <a:schemeClr val="bg1"/>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 name="TextBox 2">
            <a:extLst>
              <a:ext uri="{FF2B5EF4-FFF2-40B4-BE49-F238E27FC236}">
                <a16:creationId xmlns:a16="http://schemas.microsoft.com/office/drawing/2014/main" id="{D6DBAAE8-35F6-FE8C-6420-CDF3FD538B63}"/>
              </a:ext>
            </a:extLst>
          </p:cNvPr>
          <p:cNvSpPr txBox="1"/>
          <p:nvPr/>
        </p:nvSpPr>
        <p:spPr>
          <a:xfrm>
            <a:off x="1025595" y="365298"/>
            <a:ext cx="9319809" cy="830997"/>
          </a:xfrm>
          <a:prstGeom prst="rect">
            <a:avLst/>
          </a:prstGeom>
          <a:noFill/>
        </p:spPr>
        <p:txBody>
          <a:bodyPr wrap="square">
            <a:spAutoFit/>
          </a:bodyPr>
          <a:lstStyle/>
          <a:p>
            <a:pPr algn="just" rtl="1"/>
            <a:r>
              <a:rPr lang="fa-IR" sz="2400" b="1" dirty="0">
                <a:solidFill>
                  <a:srgbClr val="B2F514"/>
                </a:solidFill>
                <a:cs typeface="B Nazanin" panose="00000400000000000000" pitchFamily="2" charset="-78"/>
              </a:rPr>
              <a:t>مسائل</a:t>
            </a:r>
            <a:r>
              <a:rPr lang="en-US" sz="2400" b="1" dirty="0">
                <a:solidFill>
                  <a:srgbClr val="B2F514"/>
                </a:solidFill>
                <a:cs typeface="B Nazanin" panose="00000400000000000000" pitchFamily="2" charset="-78"/>
              </a:rPr>
              <a:t>NP-Complete </a:t>
            </a:r>
            <a:r>
              <a:rPr lang="fa-IR" sz="2400" b="1" dirty="0">
                <a:solidFill>
                  <a:srgbClr val="B2F514"/>
                </a:solidFill>
                <a:cs typeface="B Nazanin" panose="00000400000000000000" pitchFamily="2" charset="-78"/>
              </a:rPr>
              <a:t>:</a:t>
            </a:r>
            <a:endParaRPr lang="en-US" sz="2400" b="1" dirty="0">
              <a:solidFill>
                <a:srgbClr val="B2F514"/>
              </a:solidFill>
              <a:cs typeface="B Nazanin" panose="00000400000000000000" pitchFamily="2" charset="-78"/>
            </a:endParaRPr>
          </a:p>
          <a:p>
            <a:pPr algn="just" rtl="1"/>
            <a:endParaRPr lang="fa-IR" sz="2400" b="1" dirty="0">
              <a:solidFill>
                <a:srgbClr val="FFC000"/>
              </a:solidFill>
              <a:cs typeface="B Nazanin" panose="00000400000000000000" pitchFamily="2" charset="-78"/>
            </a:endParaRPr>
          </a:p>
        </p:txBody>
      </p:sp>
      <p:sp>
        <p:nvSpPr>
          <p:cNvPr id="5" name="TextBox 4">
            <a:extLst>
              <a:ext uri="{FF2B5EF4-FFF2-40B4-BE49-F238E27FC236}">
                <a16:creationId xmlns:a16="http://schemas.microsoft.com/office/drawing/2014/main" id="{241D01D6-DD65-6C58-0783-BCB54B150D23}"/>
              </a:ext>
            </a:extLst>
          </p:cNvPr>
          <p:cNvSpPr txBox="1"/>
          <p:nvPr/>
        </p:nvSpPr>
        <p:spPr>
          <a:xfrm>
            <a:off x="6371098" y="720898"/>
            <a:ext cx="3974306" cy="4616648"/>
          </a:xfrm>
          <a:prstGeom prst="rect">
            <a:avLst/>
          </a:prstGeom>
          <a:noFill/>
        </p:spPr>
        <p:txBody>
          <a:bodyPr wrap="square">
            <a:spAutoFit/>
          </a:bodyPr>
          <a:lstStyle/>
          <a:p>
            <a:pPr algn="just" rtl="1"/>
            <a:endParaRPr lang="fa-IR" sz="2400" b="1" dirty="0">
              <a:solidFill>
                <a:srgbClr val="FFC000"/>
              </a:solidFill>
              <a:cs typeface="B Nazanin" panose="00000400000000000000" pitchFamily="2" charset="-78"/>
            </a:endParaRPr>
          </a:p>
          <a:p>
            <a:pPr algn="just" rtl="1"/>
            <a:r>
              <a:rPr lang="fa-IR" dirty="0">
                <a:cs typeface="B Nazanin" panose="00000400000000000000" pitchFamily="2" charset="-78"/>
              </a:rPr>
              <a:t>در نظریه پیچیدگی محاسباتی، کلا </a:t>
            </a:r>
            <a:r>
              <a:rPr lang="en-US" dirty="0">
                <a:cs typeface="B Nazanin" panose="00000400000000000000" pitchFamily="2" charset="-78"/>
              </a:rPr>
              <a:t>NP</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شامل مسائلی است که برای آن‌ها، یک راه حل پیشنهادی می‌تواند در زمان چندجمله ای توسط یک ماشین تورینگ قطعی بررسی شود. یک مسئله زمانی به عنوان </a:t>
            </a:r>
            <a:r>
              <a:rPr lang="en-US" dirty="0" err="1">
                <a:cs typeface="B Nazanin" panose="00000400000000000000" pitchFamily="2" charset="-78"/>
              </a:rPr>
              <a:t>NP_Complete</a:t>
            </a:r>
            <a:r>
              <a:rPr lang="en-US" dirty="0">
                <a:cs typeface="B Nazanin" panose="00000400000000000000" pitchFamily="2" charset="-78"/>
              </a:rPr>
              <a:t> (NPC)</a:t>
            </a:r>
            <a:r>
              <a:rPr lang="fa-IR" dirty="0">
                <a:cs typeface="B Nazanin" panose="00000400000000000000" pitchFamily="2" charset="-78"/>
              </a:rPr>
              <a:t> طبقه‌بندی می‌شود که هم در </a:t>
            </a:r>
            <a:r>
              <a:rPr lang="en-US" dirty="0">
                <a:cs typeface="B Nazanin" panose="00000400000000000000" pitchFamily="2" charset="-78"/>
              </a:rPr>
              <a:t>NP</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باشد و هم هر مسئله دیگری در </a:t>
            </a:r>
            <a:r>
              <a:rPr lang="en-US" dirty="0">
                <a:cs typeface="B Nazanin" panose="00000400000000000000" pitchFamily="2" charset="-78"/>
              </a:rPr>
              <a:t>NP</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بتواند در زمان چندجمله ای به آن کاهش یابد. این ویژگی باعث می‌شود مسائل</a:t>
            </a:r>
            <a:r>
              <a:rPr lang="en-US" dirty="0">
                <a:cs typeface="B Nazanin" panose="00000400000000000000" pitchFamily="2" charset="-78"/>
              </a:rPr>
              <a:t>NP-Complete </a:t>
            </a:r>
            <a:r>
              <a:rPr lang="fa-IR" dirty="0">
                <a:cs typeface="B Nazanin" panose="00000400000000000000" pitchFamily="2" charset="-78"/>
              </a:rPr>
              <a:t> سخت</a:t>
            </a:r>
            <a:r>
              <a:rPr lang="en-US" dirty="0">
                <a:cs typeface="B Nazanin" panose="00000400000000000000" pitchFamily="2" charset="-78"/>
              </a:rPr>
              <a:t> </a:t>
            </a:r>
            <a:r>
              <a:rPr lang="fa-IR" dirty="0">
                <a:cs typeface="B Nazanin" panose="00000400000000000000" pitchFamily="2" charset="-78"/>
              </a:rPr>
              <a:t>ترین مسائل محاسباتی در کلاس </a:t>
            </a:r>
            <a:r>
              <a:rPr lang="en-US" dirty="0">
                <a:cs typeface="B Nazanin" panose="00000400000000000000" pitchFamily="2" charset="-78"/>
              </a:rPr>
              <a:t>NP</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باشند. به این معنا که یافتن یک الگوریتم چندجمله‌ ای برای حتی یک مسئله </a:t>
            </a:r>
            <a:r>
              <a:rPr lang="en-US" dirty="0" err="1">
                <a:cs typeface="B Nazanin" panose="00000400000000000000" pitchFamily="2" charset="-78"/>
              </a:rPr>
              <a:t>NP_Complete</a:t>
            </a:r>
            <a:r>
              <a:rPr lang="en-US" dirty="0">
                <a:cs typeface="B Nazanin" panose="00000400000000000000" pitchFamily="2" charset="-78"/>
              </a:rPr>
              <a:t>، </a:t>
            </a:r>
            <a:r>
              <a:rPr lang="fa-IR" dirty="0">
                <a:cs typeface="B Nazanin" panose="00000400000000000000" pitchFamily="2" charset="-78"/>
              </a:rPr>
              <a:t>به معنای وجود الگوریتم چندجمله</a:t>
            </a:r>
            <a:r>
              <a:rPr lang="en-US" dirty="0">
                <a:cs typeface="B Nazanin" panose="00000400000000000000" pitchFamily="2" charset="-78"/>
              </a:rPr>
              <a:t> </a:t>
            </a:r>
            <a:r>
              <a:rPr lang="fa-IR" dirty="0">
                <a:cs typeface="B Nazanin" panose="00000400000000000000" pitchFamily="2" charset="-78"/>
              </a:rPr>
              <a:t>ای برای همه مسائل </a:t>
            </a:r>
            <a:r>
              <a:rPr lang="en-US" dirty="0">
                <a:cs typeface="B Nazanin" panose="00000400000000000000" pitchFamily="2" charset="-78"/>
              </a:rPr>
              <a:t>NP</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خواهد بود.</a:t>
            </a:r>
          </a:p>
          <a:p>
            <a:pPr algn="just" rtl="1"/>
            <a:r>
              <a:rPr lang="fa-IR" dirty="0">
                <a:cs typeface="B Nazanin" panose="00000400000000000000" pitchFamily="2" charset="-78"/>
              </a:rPr>
              <a:t>در ادامه ی این ارائه ما شش مسئله </a:t>
            </a:r>
            <a:r>
              <a:rPr lang="en-US" dirty="0" err="1">
                <a:cs typeface="B Nazanin" panose="00000400000000000000" pitchFamily="2" charset="-78"/>
              </a:rPr>
              <a:t>NP_Complete</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را که برای پژوهش خود انتخاب کرده ایم را معرفی  خواهیم کرد.</a:t>
            </a:r>
            <a:endParaRPr lang="en-US" dirty="0">
              <a:cs typeface="B Nazanin" panose="00000400000000000000" pitchFamily="2" charset="-78"/>
            </a:endParaRPr>
          </a:p>
        </p:txBody>
      </p:sp>
      <p:pic>
        <p:nvPicPr>
          <p:cNvPr id="6146" name="Picture 2">
            <a:extLst>
              <a:ext uri="{FF2B5EF4-FFF2-40B4-BE49-F238E27FC236}">
                <a16:creationId xmlns:a16="http://schemas.microsoft.com/office/drawing/2014/main" id="{84AB5DC8-78ED-FB61-325C-2A8895D13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34" y="1132262"/>
            <a:ext cx="5248765" cy="4339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0983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596F7-1C37-2D8E-5BA9-612EE2AA9DB3}"/>
            </a:ext>
          </a:extLst>
        </p:cNvPr>
        <p:cNvGrpSpPr/>
        <p:nvPr/>
      </p:nvGrpSpPr>
      <p:grpSpPr>
        <a:xfrm>
          <a:off x="0" y="0"/>
          <a:ext cx="0" cy="0"/>
          <a:chOff x="0" y="0"/>
          <a:chExt cx="0" cy="0"/>
        </a:xfrm>
      </p:grpSpPr>
      <p:sp>
        <p:nvSpPr>
          <p:cNvPr id="32" name="Freeform: Shape 31">
            <a:extLst>
              <a:ext uri="{FF2B5EF4-FFF2-40B4-BE49-F238E27FC236}">
                <a16:creationId xmlns:a16="http://schemas.microsoft.com/office/drawing/2014/main" id="{A87769A3-197F-B002-F1D2-3ED1C5A4857A}"/>
              </a:ext>
            </a:extLst>
          </p:cNvPr>
          <p:cNvSpPr/>
          <p:nvPr/>
        </p:nvSpPr>
        <p:spPr>
          <a:xfrm rot="16200000">
            <a:off x="11432432" y="6934"/>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FFC00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4647" tIns="63847" rIns="114648" bIns="254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rPr>
              <a:t>مقدمه</a:t>
            </a:r>
            <a:endParaRPr kumimoji="0" lang="en-US" sz="2000" b="1" i="0" u="none" strike="noStrike" kern="1200" cap="none" spc="0" normalizeH="0" baseline="0" noProof="0" dirty="0">
              <a:ln>
                <a:noFill/>
              </a:ln>
              <a:solidFill>
                <a:srgbClr val="FFC000"/>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i="0" u="none" strike="noStrike" kern="1200" cap="none" spc="0" normalizeH="0" baseline="0" noProof="0" dirty="0">
              <a:ln>
                <a:noFill/>
              </a:ln>
              <a:solidFill>
                <a:prstClr val="white"/>
              </a:solidFill>
              <a:effectLst/>
              <a:uLnTx/>
              <a:uFillTx/>
              <a:latin typeface="Calibri" panose="020F0502020204030204"/>
              <a:ea typeface="+mn-ea"/>
              <a:cs typeface="B Nazanin" panose="00000400000000000000" pitchFamily="2" charset="-78"/>
            </a:endParaRPr>
          </a:p>
        </p:txBody>
      </p:sp>
      <p:sp>
        <p:nvSpPr>
          <p:cNvPr id="34" name="Freeform: Shape 33">
            <a:extLst>
              <a:ext uri="{FF2B5EF4-FFF2-40B4-BE49-F238E27FC236}">
                <a16:creationId xmlns:a16="http://schemas.microsoft.com/office/drawing/2014/main" id="{7F2F3816-489C-A0A6-3942-4A6B30C594EA}"/>
              </a:ext>
            </a:extLst>
          </p:cNvPr>
          <p:cNvSpPr/>
          <p:nvPr/>
        </p:nvSpPr>
        <p:spPr>
          <a:xfrm rot="16200000">
            <a:off x="11432432" y="2281600"/>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6EC27"/>
            </a:solidFill>
          </a:ln>
        </p:spPr>
        <p:style>
          <a:lnRef idx="2">
            <a:schemeClr val="lt1">
              <a:hueOff val="0"/>
              <a:satOff val="0"/>
              <a:lumOff val="0"/>
              <a:alphaOff val="0"/>
            </a:schemeClr>
          </a:lnRef>
          <a:fillRef idx="1">
            <a:schemeClr val="accent4">
              <a:hueOff val="3920356"/>
              <a:satOff val="-16311"/>
              <a:lumOff val="3843"/>
              <a:alphaOff val="0"/>
            </a:schemeClr>
          </a:fillRef>
          <a:effectRef idx="0">
            <a:schemeClr val="accent4">
              <a:hueOff val="3920356"/>
              <a:satOff val="-16311"/>
              <a:lumOff val="3843"/>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46EC27"/>
                </a:solidFill>
                <a:cs typeface="B Nazanin" panose="00000400000000000000" pitchFamily="2" charset="-78"/>
              </a:rPr>
              <a:t>روش های مرجع</a:t>
            </a:r>
            <a:endParaRPr lang="en-US" sz="2000" b="1" dirty="0">
              <a:solidFill>
                <a:srgbClr val="46EC27"/>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35" name="Freeform: Shape 34">
            <a:extLst>
              <a:ext uri="{FF2B5EF4-FFF2-40B4-BE49-F238E27FC236}">
                <a16:creationId xmlns:a16="http://schemas.microsoft.com/office/drawing/2014/main" id="{B94AECF1-662F-396B-B75C-4AD9B85E766D}"/>
              </a:ext>
            </a:extLst>
          </p:cNvPr>
          <p:cNvSpPr/>
          <p:nvPr/>
        </p:nvSpPr>
        <p:spPr>
          <a:xfrm rot="16200000">
            <a:off x="11432432" y="3418933"/>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39E37B"/>
            </a:solidFill>
          </a:ln>
        </p:spPr>
        <p:style>
          <a:lnRef idx="2">
            <a:schemeClr val="lt1">
              <a:hueOff val="0"/>
              <a:satOff val="0"/>
              <a:lumOff val="0"/>
              <a:alphaOff val="0"/>
            </a:schemeClr>
          </a:lnRef>
          <a:fillRef idx="1">
            <a:schemeClr val="accent4">
              <a:hueOff val="5880535"/>
              <a:satOff val="-24466"/>
              <a:lumOff val="5765"/>
              <a:alphaOff val="0"/>
            </a:schemeClr>
          </a:fillRef>
          <a:effectRef idx="0">
            <a:schemeClr val="accent4">
              <a:hueOff val="5880535"/>
              <a:satOff val="-24466"/>
              <a:lumOff val="5765"/>
              <a:alphaOff val="0"/>
            </a:schemeClr>
          </a:effectRef>
          <a:fontRef idx="minor">
            <a:schemeClr val="lt1"/>
          </a:fontRef>
        </p:style>
        <p:txBody>
          <a:bodyPr spcFirstLastPara="0" vert="horz" wrap="square" lIns="114648" tIns="63848" rIns="114647"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rPr>
              <a:t>روش‌های پیشنهادی</a:t>
            </a:r>
            <a:endParaRPr kumimoji="0" lang="en-US" sz="1900" b="1" i="0" u="none" strike="noStrike" kern="1200" cap="none" spc="0" normalizeH="0" baseline="0" noProof="0" dirty="0">
              <a:ln>
                <a:noFill/>
              </a:ln>
              <a:solidFill>
                <a:srgbClr val="39E37B"/>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6" name="Freeform: Shape 35">
            <a:extLst>
              <a:ext uri="{FF2B5EF4-FFF2-40B4-BE49-F238E27FC236}">
                <a16:creationId xmlns:a16="http://schemas.microsoft.com/office/drawing/2014/main" id="{40070FC9-D201-C44A-ECAC-BDFAB95B1467}"/>
              </a:ext>
            </a:extLst>
          </p:cNvPr>
          <p:cNvSpPr/>
          <p:nvPr/>
        </p:nvSpPr>
        <p:spPr>
          <a:xfrm rot="16200000">
            <a:off x="11432432" y="4556266"/>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4ADCD2"/>
            </a:solidFill>
          </a:ln>
        </p:spPr>
        <p:style>
          <a:lnRef idx="2">
            <a:schemeClr val="lt1">
              <a:hueOff val="0"/>
              <a:satOff val="0"/>
              <a:lumOff val="0"/>
              <a:alphaOff val="0"/>
            </a:schemeClr>
          </a:lnRef>
          <a:fillRef idx="1">
            <a:schemeClr val="accent4">
              <a:hueOff val="7840713"/>
              <a:satOff val="-32622"/>
              <a:lumOff val="7686"/>
              <a:alphaOff val="0"/>
            </a:schemeClr>
          </a:fillRef>
          <a:effectRef idx="0">
            <a:schemeClr val="accent4">
              <a:hueOff val="7840713"/>
              <a:satOff val="-32622"/>
              <a:lumOff val="7686"/>
              <a:alphaOff val="0"/>
            </a:schemeClr>
          </a:effectRef>
          <a:fontRef idx="minor">
            <a:schemeClr val="lt1"/>
          </a:fontRef>
        </p:style>
        <p:txBody>
          <a:bodyPr spcFirstLastPara="0" vert="horz" wrap="square" lIns="114647" tIns="63848" rIns="114648" bIns="25399"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0" lang="fa-IR"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rPr>
              <a:t>آزمایش ها و نتایج</a:t>
            </a:r>
            <a:endParaRPr kumimoji="0" lang="en-US" sz="1900" b="1" i="0" u="none" strike="noStrike" kern="1200" cap="none" spc="0" normalizeH="0" baseline="0" noProof="0" dirty="0">
              <a:ln>
                <a:noFill/>
              </a:ln>
              <a:solidFill>
                <a:srgbClr val="4ADCD2"/>
              </a:solidFill>
              <a:effectLst/>
              <a:uLnTx/>
              <a:uFillTx/>
              <a:latin typeface="Calibri" panose="020F0502020204030204"/>
              <a:ea typeface="+mn-ea"/>
              <a:cs typeface="B Nazanin" panose="00000400000000000000" pitchFamily="2" charset="-78"/>
            </a:endParaRPr>
          </a:p>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B Nazanin" panose="00000400000000000000" pitchFamily="2" charset="-78"/>
            </a:endParaRPr>
          </a:p>
        </p:txBody>
      </p:sp>
      <p:sp>
        <p:nvSpPr>
          <p:cNvPr id="37" name="Freeform: Shape 36">
            <a:extLst>
              <a:ext uri="{FF2B5EF4-FFF2-40B4-BE49-F238E27FC236}">
                <a16:creationId xmlns:a16="http://schemas.microsoft.com/office/drawing/2014/main" id="{1335D00E-CE5B-D2D0-ADDE-9FF13A0CD5EC}"/>
              </a:ext>
            </a:extLst>
          </p:cNvPr>
          <p:cNvSpPr/>
          <p:nvPr/>
        </p:nvSpPr>
        <p:spPr>
          <a:xfrm rot="16200000">
            <a:off x="11432432" y="5693599"/>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solidFill>
            <a:schemeClr val="bg1"/>
          </a:solidFill>
          <a:ln w="19050">
            <a:solidFill>
              <a:srgbClr val="5B9BD5"/>
            </a:solidFill>
          </a:ln>
        </p:spPr>
        <p:style>
          <a:lnRef idx="2">
            <a:schemeClr val="lt1">
              <a:hueOff val="0"/>
              <a:satOff val="0"/>
              <a:lumOff val="0"/>
              <a:alphaOff val="0"/>
            </a:schemeClr>
          </a:lnRef>
          <a:fillRef idx="1">
            <a:schemeClr val="accent4">
              <a:hueOff val="9800891"/>
              <a:satOff val="-40777"/>
              <a:lumOff val="9608"/>
              <a:alphaOff val="0"/>
            </a:schemeClr>
          </a:fillRef>
          <a:effectRef idx="0">
            <a:schemeClr val="accent4">
              <a:hueOff val="9800891"/>
              <a:satOff val="-40777"/>
              <a:lumOff val="9608"/>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rgbClr val="5B9BD5"/>
                </a:solidFill>
                <a:cs typeface="B Nazanin" panose="00000400000000000000" pitchFamily="2" charset="-78"/>
              </a:rPr>
              <a:t>منابع</a:t>
            </a:r>
            <a:endParaRPr lang="en-US" sz="2000" b="1" dirty="0">
              <a:solidFill>
                <a:srgbClr val="5B9BD5"/>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2" name="Freeform: Shape 1">
            <a:extLst>
              <a:ext uri="{FF2B5EF4-FFF2-40B4-BE49-F238E27FC236}">
                <a16:creationId xmlns:a16="http://schemas.microsoft.com/office/drawing/2014/main" id="{5A50D285-928C-DDBE-6EEF-0F2CE2DADBD2}"/>
              </a:ext>
            </a:extLst>
          </p:cNvPr>
          <p:cNvSpPr/>
          <p:nvPr/>
        </p:nvSpPr>
        <p:spPr>
          <a:xfrm rot="16200000">
            <a:off x="11059051" y="1144267"/>
            <a:ext cx="1097280" cy="1153376"/>
          </a:xfrm>
          <a:custGeom>
            <a:avLst/>
            <a:gdLst>
              <a:gd name="connsiteX0" fmla="*/ 131272 w 1211717"/>
              <a:gd name="connsiteY0" fmla="*/ 0 h 787616"/>
              <a:gd name="connsiteX1" fmla="*/ 1080445 w 1211717"/>
              <a:gd name="connsiteY1" fmla="*/ 0 h 787616"/>
              <a:gd name="connsiteX2" fmla="*/ 1211717 w 1211717"/>
              <a:gd name="connsiteY2" fmla="*/ 131272 h 787616"/>
              <a:gd name="connsiteX3" fmla="*/ 1211717 w 1211717"/>
              <a:gd name="connsiteY3" fmla="*/ 787616 h 787616"/>
              <a:gd name="connsiteX4" fmla="*/ 1211717 w 1211717"/>
              <a:gd name="connsiteY4" fmla="*/ 787616 h 787616"/>
              <a:gd name="connsiteX5" fmla="*/ 0 w 1211717"/>
              <a:gd name="connsiteY5" fmla="*/ 787616 h 787616"/>
              <a:gd name="connsiteX6" fmla="*/ 0 w 1211717"/>
              <a:gd name="connsiteY6" fmla="*/ 787616 h 787616"/>
              <a:gd name="connsiteX7" fmla="*/ 0 w 1211717"/>
              <a:gd name="connsiteY7" fmla="*/ 131272 h 787616"/>
              <a:gd name="connsiteX8" fmla="*/ 131272 w 1211717"/>
              <a:gd name="connsiteY8" fmla="*/ 0 h 78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717" h="787616">
                <a:moveTo>
                  <a:pt x="131272" y="0"/>
                </a:moveTo>
                <a:lnTo>
                  <a:pt x="1080445" y="0"/>
                </a:lnTo>
                <a:cubicBezTo>
                  <a:pt x="1152945" y="0"/>
                  <a:pt x="1211717" y="58772"/>
                  <a:pt x="1211717" y="131272"/>
                </a:cubicBezTo>
                <a:lnTo>
                  <a:pt x="1211717" y="787616"/>
                </a:lnTo>
                <a:lnTo>
                  <a:pt x="1211717" y="787616"/>
                </a:lnTo>
                <a:lnTo>
                  <a:pt x="0" y="787616"/>
                </a:lnTo>
                <a:lnTo>
                  <a:pt x="0" y="787616"/>
                </a:lnTo>
                <a:lnTo>
                  <a:pt x="0" y="131272"/>
                </a:lnTo>
                <a:cubicBezTo>
                  <a:pt x="0" y="58772"/>
                  <a:pt x="58772" y="0"/>
                  <a:pt x="131272" y="0"/>
                </a:cubicBezTo>
                <a:close/>
              </a:path>
            </a:pathLst>
          </a:custGeom>
          <a:ln>
            <a:solidFill>
              <a:srgbClr val="B2F514"/>
            </a:solidFill>
          </a:ln>
        </p:spPr>
        <p:style>
          <a:lnRef idx="2">
            <a:schemeClr val="lt1">
              <a:hueOff val="0"/>
              <a:satOff val="0"/>
              <a:lumOff val="0"/>
              <a:alphaOff val="0"/>
            </a:schemeClr>
          </a:lnRef>
          <a:fillRef idx="1">
            <a:schemeClr val="accent4">
              <a:hueOff val="1960178"/>
              <a:satOff val="-8155"/>
              <a:lumOff val="1922"/>
              <a:alphaOff val="0"/>
            </a:schemeClr>
          </a:fillRef>
          <a:effectRef idx="0">
            <a:schemeClr val="accent4">
              <a:hueOff val="1960178"/>
              <a:satOff val="-8155"/>
              <a:lumOff val="1922"/>
              <a:alphaOff val="0"/>
            </a:schemeClr>
          </a:effectRef>
          <a:fontRef idx="minor">
            <a:schemeClr val="lt1"/>
          </a:fontRef>
        </p:style>
        <p:txBody>
          <a:bodyPr spcFirstLastPara="0" vert="horz" wrap="square" lIns="114647" tIns="63848" rIns="114648" bIns="25399" numCol="1" spcCol="1270" anchor="ctr" anchorCtr="0">
            <a:noAutofit/>
          </a:bodyPr>
          <a:lstStyle/>
          <a:p>
            <a:pPr lvl="0" algn="ctr" defTabSz="889000">
              <a:lnSpc>
                <a:spcPct val="90000"/>
              </a:lnSpc>
              <a:spcBef>
                <a:spcPct val="0"/>
              </a:spcBef>
              <a:spcAft>
                <a:spcPct val="35000"/>
              </a:spcAft>
              <a:defRPr/>
            </a:pPr>
            <a:r>
              <a:rPr lang="fa-IR" sz="2000" b="1" dirty="0">
                <a:solidFill>
                  <a:schemeClr val="bg1"/>
                </a:solidFill>
                <a:cs typeface="B Nazanin" panose="00000400000000000000" pitchFamily="2" charset="-78"/>
              </a:rPr>
              <a:t>مجموعه داده</a:t>
            </a:r>
            <a:endParaRPr lang="en-US" sz="2000" b="1" dirty="0">
              <a:solidFill>
                <a:schemeClr val="bg1"/>
              </a:solidFill>
              <a:cs typeface="B Nazanin" panose="00000400000000000000" pitchFamily="2" charset="-78"/>
            </a:endParaRPr>
          </a:p>
          <a:p>
            <a:pPr lvl="0" algn="ctr" defTabSz="889000">
              <a:lnSpc>
                <a:spcPct val="90000"/>
              </a:lnSpc>
              <a:spcBef>
                <a:spcPct val="0"/>
              </a:spcBef>
              <a:spcAft>
                <a:spcPct val="35000"/>
              </a:spcAft>
              <a:defRPr/>
            </a:pPr>
            <a:endParaRPr lang="en-US" sz="2000" dirty="0">
              <a:solidFill>
                <a:schemeClr val="bg1"/>
              </a:solidFill>
              <a:cs typeface="B Nazanin" panose="00000400000000000000" pitchFamily="2" charset="-78"/>
            </a:endParaRPr>
          </a:p>
        </p:txBody>
      </p:sp>
      <p:sp>
        <p:nvSpPr>
          <p:cNvPr id="4" name="TextBox 3">
            <a:extLst>
              <a:ext uri="{FF2B5EF4-FFF2-40B4-BE49-F238E27FC236}">
                <a16:creationId xmlns:a16="http://schemas.microsoft.com/office/drawing/2014/main" id="{B45527AD-1EDA-B1FD-E4AD-E8239F895F66}"/>
              </a:ext>
            </a:extLst>
          </p:cNvPr>
          <p:cNvSpPr txBox="1"/>
          <p:nvPr/>
        </p:nvSpPr>
        <p:spPr>
          <a:xfrm>
            <a:off x="1025595" y="365298"/>
            <a:ext cx="9319809" cy="830997"/>
          </a:xfrm>
          <a:prstGeom prst="rect">
            <a:avLst/>
          </a:prstGeom>
          <a:noFill/>
        </p:spPr>
        <p:txBody>
          <a:bodyPr wrap="square">
            <a:spAutoFit/>
          </a:bodyPr>
          <a:lstStyle/>
          <a:p>
            <a:pPr algn="just" rtl="1"/>
            <a:r>
              <a:rPr lang="fa-IR" sz="2400" b="1" dirty="0">
                <a:solidFill>
                  <a:srgbClr val="B2F514"/>
                </a:solidFill>
                <a:cs typeface="B Nazanin" panose="00000400000000000000" pitchFamily="2" charset="-78"/>
              </a:rPr>
              <a:t>1. مسئله  </a:t>
            </a:r>
            <a:r>
              <a:rPr lang="en-US" sz="2400" b="1" dirty="0">
                <a:solidFill>
                  <a:srgbClr val="B2F514"/>
                </a:solidFill>
                <a:cs typeface="B Nazanin" panose="00000400000000000000" pitchFamily="2" charset="-78"/>
              </a:rPr>
              <a:t>3SAT</a:t>
            </a:r>
            <a:r>
              <a:rPr lang="fa-IR" sz="2400" b="1" dirty="0">
                <a:solidFill>
                  <a:srgbClr val="B2F514"/>
                </a:solidFill>
                <a:cs typeface="B Nazanin" panose="00000400000000000000" pitchFamily="2" charset="-78"/>
              </a:rPr>
              <a:t>:</a:t>
            </a:r>
            <a:endParaRPr lang="en-US" sz="2400" b="1" dirty="0">
              <a:solidFill>
                <a:srgbClr val="B2F514"/>
              </a:solidFill>
              <a:cs typeface="B Nazanin" panose="00000400000000000000" pitchFamily="2" charset="-78"/>
            </a:endParaRPr>
          </a:p>
          <a:p>
            <a:pPr algn="just" rtl="1"/>
            <a:endParaRPr lang="fa-IR" sz="2400" b="1" dirty="0">
              <a:solidFill>
                <a:srgbClr val="FFC000"/>
              </a:solidFill>
              <a:cs typeface="B Nazanin" panose="00000400000000000000" pitchFamily="2" charset="-78"/>
            </a:endParaRPr>
          </a:p>
        </p:txBody>
      </p:sp>
      <p:sp>
        <p:nvSpPr>
          <p:cNvPr id="6" name="TextBox 5">
            <a:extLst>
              <a:ext uri="{FF2B5EF4-FFF2-40B4-BE49-F238E27FC236}">
                <a16:creationId xmlns:a16="http://schemas.microsoft.com/office/drawing/2014/main" id="{C961F495-C3CF-F6F9-9923-4754625C8866}"/>
              </a:ext>
            </a:extLst>
          </p:cNvPr>
          <p:cNvSpPr txBox="1"/>
          <p:nvPr/>
        </p:nvSpPr>
        <p:spPr>
          <a:xfrm>
            <a:off x="5397910" y="819218"/>
            <a:ext cx="4947494" cy="2308324"/>
          </a:xfrm>
          <a:prstGeom prst="rect">
            <a:avLst/>
          </a:prstGeom>
          <a:noFill/>
        </p:spPr>
        <p:txBody>
          <a:bodyPr wrap="square">
            <a:spAutoFit/>
          </a:bodyPr>
          <a:lstStyle/>
          <a:p>
            <a:pPr algn="just" rtl="1"/>
            <a:r>
              <a:rPr lang="fa-IR" dirty="0">
                <a:cs typeface="B Nazanin" panose="00000400000000000000" pitchFamily="2" charset="-78"/>
              </a:rPr>
              <a:t>مسئله </a:t>
            </a:r>
            <a:r>
              <a:rPr lang="en-US" dirty="0">
                <a:cs typeface="B Nazanin" panose="00000400000000000000" pitchFamily="2" charset="-78"/>
              </a:rPr>
              <a:t>3SAT</a:t>
            </a:r>
            <a:r>
              <a:rPr lang="fa-IR" dirty="0">
                <a:cs typeface="B Nazanin" panose="00000400000000000000" pitchFamily="2" charset="-78"/>
              </a:rPr>
              <a:t> اولین مسئله‌ای است که توسط قضیه کوک لوین به عنوان </a:t>
            </a:r>
            <a:r>
              <a:rPr lang="en-US" dirty="0">
                <a:cs typeface="B Nazanin" panose="00000400000000000000" pitchFamily="2" charset="-78"/>
              </a:rPr>
              <a:t>NP-Complete</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اثبات شد و به همین دلیل یکی از پایه‌های نظریه پیچیدگی محاسباتی به شمار می‌رود. این مسئله به این شکل تعریف می‌شود که با توجه به یک فرمول بولی </a:t>
            </a:r>
            <a:r>
              <a:rPr lang="el-GR" dirty="0">
                <a:cs typeface="B Nazanin" panose="00000400000000000000" pitchFamily="2" charset="-78"/>
              </a:rPr>
              <a:t>ϕ</a:t>
            </a:r>
            <a:r>
              <a:rPr lang="fa-IR" dirty="0">
                <a:cs typeface="B Nazanin" panose="00000400000000000000" pitchFamily="2" charset="-78"/>
              </a:rPr>
              <a:t> </a:t>
            </a:r>
            <a:r>
              <a:rPr lang="el-GR" dirty="0">
                <a:cs typeface="B Nazanin" panose="00000400000000000000" pitchFamily="2" charset="-78"/>
              </a:rPr>
              <a:t> </a:t>
            </a:r>
            <a:r>
              <a:rPr lang="fa-IR" dirty="0">
                <a:cs typeface="B Nazanin" panose="00000400000000000000" pitchFamily="2" charset="-78"/>
              </a:rPr>
              <a:t>شامل متغیرها و عملگرهای </a:t>
            </a:r>
            <a:r>
              <a:rPr lang="en-US" dirty="0">
                <a:cs typeface="B Nazanin" panose="00000400000000000000" pitchFamily="2" charset="-78"/>
              </a:rPr>
              <a:t>AND (∧)، OR (∨)</a:t>
            </a:r>
            <a:r>
              <a:rPr lang="fa-IR" dirty="0">
                <a:cs typeface="B Nazanin" panose="00000400000000000000" pitchFamily="2" charset="-78"/>
              </a:rPr>
              <a:t> و </a:t>
            </a:r>
            <a:r>
              <a:rPr lang="en-US" dirty="0">
                <a:cs typeface="B Nazanin" panose="00000400000000000000" pitchFamily="2" charset="-78"/>
              </a:rPr>
              <a:t>NOT (¬)، </a:t>
            </a:r>
            <a:r>
              <a:rPr lang="fa-IR" dirty="0">
                <a:cs typeface="B Nazanin" panose="00000400000000000000" pitchFamily="2" charset="-78"/>
              </a:rPr>
              <a:t>آیا تخصیصی از مقادیر </a:t>
            </a:r>
            <a:r>
              <a:rPr lang="en-US" dirty="0">
                <a:cs typeface="B Nazanin" panose="00000400000000000000" pitchFamily="2" charset="-78"/>
              </a:rPr>
              <a:t>TRUE</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و </a:t>
            </a:r>
            <a:r>
              <a:rPr lang="en-US" dirty="0">
                <a:cs typeface="B Nazanin" panose="00000400000000000000" pitchFamily="2" charset="-78"/>
              </a:rPr>
              <a:t>FALSE</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به متغیرها  </a:t>
            </a:r>
            <a:r>
              <a:rPr lang="en-US" dirty="0">
                <a:cs typeface="B Nazanin" panose="00000400000000000000" pitchFamily="2" charset="-78"/>
              </a:rPr>
              <a:t>X1, X2, …, </a:t>
            </a:r>
            <a:r>
              <a:rPr lang="en-US" dirty="0" err="1">
                <a:cs typeface="B Nazanin" panose="00000400000000000000" pitchFamily="2" charset="-78"/>
              </a:rPr>
              <a:t>Xn</a:t>
            </a:r>
            <a:r>
              <a:rPr lang="en-US" dirty="0">
                <a:cs typeface="B Nazanin" panose="00000400000000000000" pitchFamily="2" charset="-78"/>
              </a:rPr>
              <a:t>}</a:t>
            </a:r>
            <a:r>
              <a:rPr lang="fa-IR" dirty="0">
                <a:cs typeface="B Nazanin" panose="00000400000000000000" pitchFamily="2" charset="-78"/>
              </a:rPr>
              <a:t>} وجود دارد که کل فرمول </a:t>
            </a:r>
            <a:r>
              <a:rPr lang="el-GR" dirty="0">
                <a:cs typeface="B Nazanin" panose="00000400000000000000" pitchFamily="2" charset="-78"/>
              </a:rPr>
              <a:t>ϕ</a:t>
            </a:r>
            <a:r>
              <a:rPr lang="fa-IR" dirty="0">
                <a:cs typeface="B Nazanin" panose="00000400000000000000" pitchFamily="2" charset="-78"/>
              </a:rPr>
              <a:t> </a:t>
            </a:r>
            <a:r>
              <a:rPr lang="el-GR" dirty="0">
                <a:cs typeface="B Nazanin" panose="00000400000000000000" pitchFamily="2" charset="-78"/>
              </a:rPr>
              <a:t> </a:t>
            </a:r>
            <a:r>
              <a:rPr lang="fa-IR" dirty="0">
                <a:cs typeface="B Nazanin" panose="00000400000000000000" pitchFamily="2" charset="-78"/>
              </a:rPr>
              <a:t>را صحیح کند؟ اگر چنین تخصیصی موجود باشد، فرمول قابل رضایت است. در غیر این صورت، غیرقابل رضایت است.</a:t>
            </a:r>
            <a:endParaRPr lang="en-US" dirty="0">
              <a:cs typeface="B Nazanin" panose="00000400000000000000" pitchFamily="2" charset="-78"/>
            </a:endParaRPr>
          </a:p>
        </p:txBody>
      </p:sp>
      <p:sp>
        <p:nvSpPr>
          <p:cNvPr id="7" name="TextBox 6">
            <a:extLst>
              <a:ext uri="{FF2B5EF4-FFF2-40B4-BE49-F238E27FC236}">
                <a16:creationId xmlns:a16="http://schemas.microsoft.com/office/drawing/2014/main" id="{122287AC-6904-3DB1-3036-BBB80B04CEE1}"/>
              </a:ext>
            </a:extLst>
          </p:cNvPr>
          <p:cNvSpPr txBox="1"/>
          <p:nvPr/>
        </p:nvSpPr>
        <p:spPr>
          <a:xfrm>
            <a:off x="1025595" y="3496874"/>
            <a:ext cx="9319809" cy="830997"/>
          </a:xfrm>
          <a:prstGeom prst="rect">
            <a:avLst/>
          </a:prstGeom>
          <a:noFill/>
        </p:spPr>
        <p:txBody>
          <a:bodyPr wrap="square">
            <a:spAutoFit/>
          </a:bodyPr>
          <a:lstStyle/>
          <a:p>
            <a:pPr algn="just" rtl="1"/>
            <a:r>
              <a:rPr lang="fa-IR" sz="2400" b="1" dirty="0">
                <a:solidFill>
                  <a:srgbClr val="B2F514"/>
                </a:solidFill>
                <a:cs typeface="B Nazanin" panose="00000400000000000000" pitchFamily="2" charset="-78"/>
              </a:rPr>
              <a:t>2. مسئله  </a:t>
            </a:r>
            <a:r>
              <a:rPr lang="en-US" sz="2400" b="1" dirty="0">
                <a:solidFill>
                  <a:srgbClr val="B2F514"/>
                </a:solidFill>
                <a:cs typeface="B Nazanin" panose="00000400000000000000" pitchFamily="2" charset="-78"/>
              </a:rPr>
              <a:t>Subset Sum</a:t>
            </a:r>
            <a:r>
              <a:rPr lang="fa-IR" sz="2400" b="1" dirty="0">
                <a:solidFill>
                  <a:srgbClr val="B2F514"/>
                </a:solidFill>
                <a:cs typeface="B Nazanin" panose="00000400000000000000" pitchFamily="2" charset="-78"/>
              </a:rPr>
              <a:t>:</a:t>
            </a:r>
            <a:endParaRPr lang="en-US" sz="2400" b="1" dirty="0">
              <a:solidFill>
                <a:srgbClr val="B2F514"/>
              </a:solidFill>
              <a:cs typeface="B Nazanin" panose="00000400000000000000" pitchFamily="2" charset="-78"/>
            </a:endParaRPr>
          </a:p>
          <a:p>
            <a:pPr algn="just" rtl="1"/>
            <a:endParaRPr lang="fa-IR" sz="2400" b="1" dirty="0">
              <a:solidFill>
                <a:srgbClr val="FFC000"/>
              </a:solidFill>
              <a:cs typeface="B Nazanin" panose="00000400000000000000" pitchFamily="2" charset="-78"/>
            </a:endParaRPr>
          </a:p>
        </p:txBody>
      </p:sp>
      <p:sp>
        <p:nvSpPr>
          <p:cNvPr id="8" name="TextBox 7">
            <a:extLst>
              <a:ext uri="{FF2B5EF4-FFF2-40B4-BE49-F238E27FC236}">
                <a16:creationId xmlns:a16="http://schemas.microsoft.com/office/drawing/2014/main" id="{89D6F661-7FD7-1085-C6AE-CCEC9A6241BC}"/>
              </a:ext>
            </a:extLst>
          </p:cNvPr>
          <p:cNvSpPr txBox="1"/>
          <p:nvPr/>
        </p:nvSpPr>
        <p:spPr>
          <a:xfrm>
            <a:off x="5397910" y="3950794"/>
            <a:ext cx="4947494" cy="1754326"/>
          </a:xfrm>
          <a:prstGeom prst="rect">
            <a:avLst/>
          </a:prstGeom>
          <a:noFill/>
        </p:spPr>
        <p:txBody>
          <a:bodyPr wrap="square">
            <a:spAutoFit/>
          </a:bodyPr>
          <a:lstStyle/>
          <a:p>
            <a:pPr algn="just" rtl="1"/>
            <a:r>
              <a:rPr lang="fa-IR" dirty="0">
                <a:cs typeface="B Nazanin" panose="00000400000000000000" pitchFamily="2" charset="-78"/>
              </a:rPr>
              <a:t>مسئله مجموع زیرمجموعه ها </a:t>
            </a:r>
            <a:r>
              <a:rPr lang="en-US" dirty="0">
                <a:cs typeface="B Nazanin" panose="00000400000000000000" pitchFamily="2" charset="-78"/>
              </a:rPr>
              <a:t>(Subset Sum Problem – SSP) </a:t>
            </a:r>
            <a:r>
              <a:rPr lang="fa-IR" dirty="0">
                <a:cs typeface="B Nazanin" panose="00000400000000000000" pitchFamily="2" charset="-78"/>
              </a:rPr>
              <a:t>یکی دیگر از مسائل </a:t>
            </a:r>
            <a:r>
              <a:rPr lang="en-US" dirty="0">
                <a:cs typeface="B Nazanin" panose="00000400000000000000" pitchFamily="2" charset="-78"/>
              </a:rPr>
              <a:t>NP-Complete</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است. این مسئله به این صورت تعریف می‌شود: با توجه به یک مجموعه (یا چندمجموعه) از اعداد صحیح </a:t>
            </a:r>
            <a:r>
              <a:rPr lang="en-US" dirty="0">
                <a:cs typeface="B Nazanin" panose="00000400000000000000" pitchFamily="2" charset="-78"/>
              </a:rPr>
              <a:t> S={a1, a2, …, an}</a:t>
            </a:r>
            <a:r>
              <a:rPr lang="fa-IR" dirty="0">
                <a:cs typeface="B Nazanin" panose="00000400000000000000" pitchFamily="2" charset="-78"/>
              </a:rPr>
              <a:t>و یک عدد هدف </a:t>
            </a:r>
            <a:r>
              <a:rPr lang="en-US" dirty="0">
                <a:cs typeface="B Nazanin" panose="00000400000000000000" pitchFamily="2" charset="-78"/>
              </a:rPr>
              <a:t>T، </a:t>
            </a:r>
            <a:r>
              <a:rPr lang="fa-IR" dirty="0">
                <a:cs typeface="B Nazanin" panose="00000400000000000000" pitchFamily="2" charset="-78"/>
              </a:rPr>
              <a:t>آیا زیرمجموعه‌ای</a:t>
            </a:r>
            <a:r>
              <a:rPr lang="en-US" dirty="0">
                <a:cs typeface="B Nazanin" panose="00000400000000000000" pitchFamily="2" charset="-78"/>
              </a:rPr>
              <a:t>S′⊆S</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وجود دارد که مجموع عناصر آن دقیقا برابر با </a:t>
            </a:r>
            <a:r>
              <a:rPr lang="en-US" dirty="0">
                <a:cs typeface="B Nazanin" panose="00000400000000000000" pitchFamily="2" charset="-78"/>
              </a:rPr>
              <a:t>T</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باشد؟</a:t>
            </a:r>
            <a:endParaRPr lang="en-US" dirty="0">
              <a:cs typeface="B Nazanin" panose="00000400000000000000" pitchFamily="2" charset="-78"/>
            </a:endParaRPr>
          </a:p>
        </p:txBody>
      </p:sp>
      <p:pic>
        <p:nvPicPr>
          <p:cNvPr id="10" name="Picture 9">
            <a:extLst>
              <a:ext uri="{FF2B5EF4-FFF2-40B4-BE49-F238E27FC236}">
                <a16:creationId xmlns:a16="http://schemas.microsoft.com/office/drawing/2014/main" id="{335BED09-FA59-55E8-D360-62C6E83D3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16" y="251017"/>
            <a:ext cx="3796230" cy="2876525"/>
          </a:xfrm>
          <a:prstGeom prst="rect">
            <a:avLst/>
          </a:prstGeom>
        </p:spPr>
      </p:pic>
      <p:pic>
        <p:nvPicPr>
          <p:cNvPr id="12" name="Picture 11">
            <a:extLst>
              <a:ext uri="{FF2B5EF4-FFF2-40B4-BE49-F238E27FC236}">
                <a16:creationId xmlns:a16="http://schemas.microsoft.com/office/drawing/2014/main" id="{24B4482A-958E-2494-6636-01E7422D22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32" y="3284835"/>
            <a:ext cx="3700814" cy="3144488"/>
          </a:xfrm>
          <a:prstGeom prst="rect">
            <a:avLst/>
          </a:prstGeom>
        </p:spPr>
      </p:pic>
    </p:spTree>
    <p:extLst>
      <p:ext uri="{BB962C8B-B14F-4D97-AF65-F5344CB8AC3E}">
        <p14:creationId xmlns:p14="http://schemas.microsoft.com/office/powerpoint/2010/main" val="31669100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TotalTime>
  <Words>3469</Words>
  <Application>Microsoft Office PowerPoint</Application>
  <PresentationFormat>Widescreen</PresentationFormat>
  <Paragraphs>348</Paragraphs>
  <Slides>31</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 Iranian Sans</vt:lpstr>
      <vt:lpstr>Arial</vt:lpstr>
      <vt:lpstr>B Nazanin</vt:lpstr>
      <vt:lpstr>Calibri</vt:lpstr>
      <vt:lpstr>Calibri Light</vt:lpstr>
      <vt:lpstr>Office Theme</vt:lpstr>
      <vt:lpstr>PowerPoint Presentation</vt:lpstr>
      <vt:lpstr>فهرست مطالب</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با تشکر از توجه شما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USER</dc:creator>
  <cp:lastModifiedBy>USER</cp:lastModifiedBy>
  <cp:revision>26</cp:revision>
  <dcterms:created xsi:type="dcterms:W3CDTF">2025-09-04T08:25:21Z</dcterms:created>
  <dcterms:modified xsi:type="dcterms:W3CDTF">2025-09-06T15:42:52Z</dcterms:modified>
</cp:coreProperties>
</file>